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80"/>
  </p:notesMasterIdLst>
  <p:sldIdLst>
    <p:sldId id="256" r:id="rId2"/>
    <p:sldId id="753" r:id="rId3"/>
    <p:sldId id="754" r:id="rId4"/>
    <p:sldId id="755" r:id="rId5"/>
    <p:sldId id="756" r:id="rId6"/>
    <p:sldId id="757" r:id="rId7"/>
    <p:sldId id="758" r:id="rId8"/>
    <p:sldId id="759" r:id="rId9"/>
    <p:sldId id="760" r:id="rId10"/>
    <p:sldId id="761" r:id="rId11"/>
    <p:sldId id="762" r:id="rId12"/>
    <p:sldId id="763" r:id="rId13"/>
    <p:sldId id="764" r:id="rId14"/>
    <p:sldId id="765" r:id="rId15"/>
    <p:sldId id="766" r:id="rId16"/>
    <p:sldId id="767" r:id="rId17"/>
    <p:sldId id="768" r:id="rId18"/>
    <p:sldId id="769" r:id="rId19"/>
    <p:sldId id="770" r:id="rId20"/>
    <p:sldId id="771" r:id="rId21"/>
    <p:sldId id="772" r:id="rId22"/>
    <p:sldId id="773" r:id="rId23"/>
    <p:sldId id="774" r:id="rId24"/>
    <p:sldId id="775" r:id="rId25"/>
    <p:sldId id="776" r:id="rId26"/>
    <p:sldId id="777" r:id="rId27"/>
    <p:sldId id="778" r:id="rId28"/>
    <p:sldId id="779" r:id="rId29"/>
    <p:sldId id="780" r:id="rId30"/>
    <p:sldId id="781" r:id="rId31"/>
    <p:sldId id="782" r:id="rId32"/>
    <p:sldId id="783" r:id="rId33"/>
    <p:sldId id="784" r:id="rId34"/>
    <p:sldId id="785" r:id="rId35"/>
    <p:sldId id="786" r:id="rId36"/>
    <p:sldId id="257" r:id="rId37"/>
    <p:sldId id="258" r:id="rId38"/>
    <p:sldId id="259" r:id="rId39"/>
    <p:sldId id="260" r:id="rId40"/>
    <p:sldId id="261" r:id="rId41"/>
    <p:sldId id="262" r:id="rId42"/>
    <p:sldId id="263" r:id="rId43"/>
    <p:sldId id="264" r:id="rId44"/>
    <p:sldId id="265" r:id="rId45"/>
    <p:sldId id="266" r:id="rId46"/>
    <p:sldId id="267" r:id="rId47"/>
    <p:sldId id="268" r:id="rId48"/>
    <p:sldId id="269" r:id="rId49"/>
    <p:sldId id="270" r:id="rId50"/>
    <p:sldId id="271" r:id="rId51"/>
    <p:sldId id="272" r:id="rId52"/>
    <p:sldId id="273" r:id="rId53"/>
    <p:sldId id="274" r:id="rId54"/>
    <p:sldId id="275" r:id="rId55"/>
    <p:sldId id="276" r:id="rId56"/>
    <p:sldId id="277" r:id="rId57"/>
    <p:sldId id="278" r:id="rId58"/>
    <p:sldId id="279" r:id="rId59"/>
    <p:sldId id="280" r:id="rId60"/>
    <p:sldId id="281" r:id="rId61"/>
    <p:sldId id="282" r:id="rId62"/>
    <p:sldId id="283" r:id="rId63"/>
    <p:sldId id="284" r:id="rId64"/>
    <p:sldId id="285" r:id="rId65"/>
    <p:sldId id="286" r:id="rId66"/>
    <p:sldId id="308" r:id="rId67"/>
    <p:sldId id="306" r:id="rId68"/>
    <p:sldId id="307" r:id="rId69"/>
    <p:sldId id="287" r:id="rId70"/>
    <p:sldId id="288" r:id="rId71"/>
    <p:sldId id="289" r:id="rId72"/>
    <p:sldId id="290" r:id="rId73"/>
    <p:sldId id="291" r:id="rId74"/>
    <p:sldId id="292" r:id="rId75"/>
    <p:sldId id="303" r:id="rId76"/>
    <p:sldId id="293" r:id="rId77"/>
    <p:sldId id="304" r:id="rId78"/>
    <p:sldId id="294" r:id="rId79"/>
  </p:sldIdLst>
  <p:sldSz cx="9144000" cy="6858000" type="screen4x3"/>
  <p:notesSz cx="6858000" cy="9144000"/>
  <p:defaultTex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lvl1pPr>
    <a:lvl2pPr marL="0" marR="0" indent="45720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lvl2pPr>
    <a:lvl3pPr marL="0" marR="0" indent="91440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lvl3pPr>
    <a:lvl4pPr marL="0" marR="0" indent="137160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lvl4pPr>
    <a:lvl5pPr marL="0" marR="0" indent="182880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lvl5pPr>
    <a:lvl6pPr marL="0" marR="0" indent="228600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lvl6pPr>
    <a:lvl7pPr marL="0" marR="0" indent="274320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lvl7pPr>
    <a:lvl8pPr marL="0" marR="0" indent="320040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lvl8pPr>
    <a:lvl9pPr marL="0" marR="0" indent="365760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940675A-B579-460E-94D1-54222C63F5DA}">
  <a:tblStyle styleId="{4C3C2611-4C71-4FC5-86AE-919BDF0F9419}" styleName="">
    <a:tblBg/>
    <a:wholeTbl>
      <a:tcTxStyle b="off" i="off">
        <a:fontRef idx="min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CFD7E7"/>
          </a:solidFill>
        </a:fill>
      </a:tcStyle>
    </a:wholeTbl>
    <a:band2H>
      <a:tcTxStyle/>
      <a:tcStyle>
        <a:tcBdr/>
        <a:fill>
          <a:solidFill>
            <a:srgbClr val="E8ECF4"/>
          </a:solidFill>
        </a:fill>
      </a:tcStyle>
    </a:band2H>
    <a:firstCol>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firstCol>
    <a:lastRow>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lastRow>
    <a:firstRow>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firstRow>
  </a:tblStyle>
  <a:tblStyle styleId="{C7B018BB-80A7-4F77-B60F-C8B233D01FF8}" styleName="">
    <a:tblBg/>
    <a:wholeTbl>
      <a:tcTxStyle b="off" i="off">
        <a:fontRef idx="min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DEE7D0"/>
          </a:solidFill>
        </a:fill>
      </a:tcStyle>
    </a:wholeTbl>
    <a:band2H>
      <a:tcTxStyle/>
      <a:tcStyle>
        <a:tcBdr/>
        <a:fill>
          <a:solidFill>
            <a:srgbClr val="EFF3E9"/>
          </a:solidFill>
        </a:fill>
      </a:tcStyle>
    </a:band2H>
    <a:firstCol>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firstCol>
    <a:lastRow>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lastRow>
    <a:firstRow>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firstRow>
  </a:tblStyle>
  <a:tblStyle styleId="{EEE7283C-3CF3-47DC-8721-378D4A62B228}" styleName="">
    <a:tblBg/>
    <a:wholeTbl>
      <a:tcTxStyle b="off" i="off">
        <a:fontRef idx="min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FCDCCE"/>
          </a:solidFill>
        </a:fill>
      </a:tcStyle>
    </a:wholeTbl>
    <a:band2H>
      <a:tcTxStyle/>
      <a:tcStyle>
        <a:tcBdr/>
        <a:fill>
          <a:solidFill>
            <a:srgbClr val="FDEEE8"/>
          </a:solidFill>
        </a:fill>
      </a:tcStyle>
    </a:band2H>
    <a:firstCol>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firstCol>
    <a:lastRow>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lastRow>
    <a:firstRow>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firstRow>
  </a:tblStyle>
  <a:tblStyle styleId="{CF821DB8-F4EB-4A41-A1BA-3FCAFE7338EE}" styleName="">
    <a:tblBg/>
    <a:wholeTbl>
      <a:tcTxStyle b="off" i="off">
        <a:fontRef idx="minor">
          <a:srgbClr val="000000"/>
        </a:fontRef>
        <a:srgbClr val="000000"/>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E6E6E6"/>
          </a:solidFill>
        </a:fill>
      </a:tcStyle>
    </a:wholeTbl>
    <a:band2H>
      <a:tcTxStyle/>
      <a:tcStyle>
        <a:tcBdr/>
        <a:fill>
          <a:solidFill>
            <a:srgbClr val="FFFFFF"/>
          </a:solidFill>
        </a:fill>
      </a:tcStyle>
    </a:band2H>
    <a:firstCol>
      <a:tcTxStyle b="on" i="off">
        <a:fontRef idx="minor">
          <a:srgbClr val="FFFFFF"/>
        </a:fontRef>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chemeClr val="accent1"/>
          </a:solidFill>
        </a:fill>
      </a:tcStyle>
    </a:firstCol>
    <a:lastRow>
      <a:tcTxStyle b="on" i="off">
        <a:fontRef idx="minor">
          <a:srgbClr val="000000"/>
        </a:fontRef>
        <a:srgbClr val="000000"/>
      </a:tcTxStyle>
      <a:tcStyle>
        <a:tcBdr>
          <a:left>
            <a:ln w="12700" cap="flat">
              <a:noFill/>
              <a:miter lim="400000"/>
            </a:ln>
          </a:left>
          <a:right>
            <a:ln w="12700" cap="flat">
              <a:noFill/>
              <a:miter lim="400000"/>
            </a:ln>
          </a:right>
          <a:top>
            <a:ln w="50800" cap="flat">
              <a:solidFill>
                <a:srgbClr val="000000"/>
              </a:solidFill>
              <a:prstDash val="solid"/>
              <a:round/>
            </a:ln>
          </a:top>
          <a:bottom>
            <a:ln w="25400" cap="flat">
              <a:solidFill>
                <a:srgbClr val="000000"/>
              </a:solidFill>
              <a:prstDash val="solid"/>
              <a:round/>
            </a:ln>
          </a:bottom>
          <a:insideH>
            <a:ln w="12700" cap="flat">
              <a:noFill/>
              <a:miter lim="400000"/>
            </a:ln>
          </a:insideH>
          <a:insideV>
            <a:ln w="12700" cap="flat">
              <a:noFill/>
              <a:miter lim="400000"/>
            </a:ln>
          </a:insideV>
        </a:tcBdr>
        <a:fill>
          <a:solidFill>
            <a:srgbClr val="FFFFFF"/>
          </a:solidFill>
        </a:fill>
      </a:tcStyle>
    </a:lastRow>
    <a:firstRow>
      <a:tcTxStyle b="on" i="off">
        <a:fontRef idx="minor">
          <a:srgbClr val="FFFFFF"/>
        </a:fontRef>
        <a:srgbClr val="FFFFFF"/>
      </a:tcTxStyle>
      <a:tcStyle>
        <a:tcBdr>
          <a:left>
            <a:ln w="12700" cap="flat">
              <a:noFill/>
              <a:miter lim="400000"/>
            </a:ln>
          </a:left>
          <a:right>
            <a:ln w="12700" cap="flat">
              <a:noFill/>
              <a:miter lim="400000"/>
            </a:ln>
          </a:right>
          <a:top>
            <a:ln w="25400" cap="flat">
              <a:solidFill>
                <a:srgbClr val="000000"/>
              </a:solidFill>
              <a:prstDash val="solid"/>
              <a:round/>
            </a:ln>
          </a:top>
          <a:bottom>
            <a:ln w="25400" cap="flat">
              <a:solidFill>
                <a:srgbClr val="000000"/>
              </a:solidFill>
              <a:prstDash val="solid"/>
              <a:round/>
            </a:ln>
          </a:bottom>
          <a:insideH>
            <a:ln w="12700" cap="flat">
              <a:noFill/>
              <a:miter lim="400000"/>
            </a:ln>
          </a:insideH>
          <a:insideV>
            <a:ln w="12700" cap="flat">
              <a:noFill/>
              <a:miter lim="400000"/>
            </a:ln>
          </a:insideV>
        </a:tcBdr>
        <a:fill>
          <a:solidFill>
            <a:schemeClr val="accent1"/>
          </a:solidFill>
        </a:fill>
      </a:tcStyle>
    </a:firstRow>
  </a:tblStyle>
  <a:tblStyle styleId="{33BA23B1-9221-436E-865A-0063620EA4FD}" styleName="">
    <a:tblBg/>
    <a:wholeTbl>
      <a:tcTxStyle b="off" i="off">
        <a:fontRef idx="minor">
          <a:srgbClr val="000000"/>
        </a:fontRef>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CACACA"/>
          </a:solidFill>
        </a:fill>
      </a:tcStyle>
    </a:wholeTbl>
    <a:band2H>
      <a:tcTxStyle/>
      <a:tcStyle>
        <a:tcBdr/>
        <a:fill>
          <a:solidFill>
            <a:srgbClr val="E6E6E6"/>
          </a:solidFill>
        </a:fill>
      </a:tcStyle>
    </a:band2H>
    <a:firstCol>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firstCol>
    <a:lastRow>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lastRow>
    <a:firstRow>
      <a:tcTxStyle b="on" i="off">
        <a:fontRef idx="minor">
          <a:srgbClr val="FFFFFF"/>
        </a:fontRef>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firstRow>
  </a:tblStyle>
  <a:tblStyle styleId="{2708684C-4D16-4618-839F-0558EEFCDFE6}" styleName="">
    <a:tblBg/>
    <a:wholeTbl>
      <a:tcTxStyle b="off" i="off">
        <a:fontRef idx="min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12700" cap="flat">
              <a:solidFill>
                <a:srgbClr val="000000"/>
              </a:solidFill>
              <a:prstDash val="solid"/>
              <a:round/>
            </a:ln>
          </a:top>
          <a:bottom>
            <a:ln w="127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solidFill>
            <a:srgbClr val="000000">
              <a:alpha val="20000"/>
            </a:srgbClr>
          </a:solidFill>
        </a:fill>
      </a:tcStyle>
    </a:wholeTbl>
    <a:band2H>
      <a:tcTxStyle/>
      <a:tcStyle>
        <a:tcBdr/>
        <a:fill>
          <a:solidFill>
            <a:srgbClr val="FFFFFF"/>
          </a:solidFill>
        </a:fill>
      </a:tcStyle>
    </a:band2H>
    <a:firstCol>
      <a:tcTxStyle b="on" i="off">
        <a:fontRef idx="min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12700" cap="flat">
              <a:solidFill>
                <a:srgbClr val="000000"/>
              </a:solidFill>
              <a:prstDash val="solid"/>
              <a:round/>
            </a:ln>
          </a:top>
          <a:bottom>
            <a:ln w="127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solidFill>
            <a:srgbClr val="000000">
              <a:alpha val="20000"/>
            </a:srgbClr>
          </a:solidFill>
        </a:fill>
      </a:tcStyle>
    </a:firstCol>
    <a:lastRow>
      <a:tcTxStyle b="on" i="off">
        <a:fontRef idx="min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50800" cap="flat">
              <a:solidFill>
                <a:srgbClr val="000000"/>
              </a:solidFill>
              <a:prstDash val="solid"/>
              <a:round/>
            </a:ln>
          </a:top>
          <a:bottom>
            <a:ln w="127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noFill/>
        </a:fill>
      </a:tcStyle>
    </a:lastRow>
    <a:firstRow>
      <a:tcTxStyle b="on" i="off">
        <a:fontRef idx="minor">
          <a:srgbClr val="000000"/>
        </a:fontRef>
        <a:srgbClr val="000000"/>
      </a:tcTxStyle>
      <a:tcStyle>
        <a:tcBdr>
          <a:left>
            <a:ln w="12700" cap="flat">
              <a:solidFill>
                <a:srgbClr val="000000"/>
              </a:solidFill>
              <a:prstDash val="solid"/>
              <a:round/>
            </a:ln>
          </a:left>
          <a:right>
            <a:ln w="12700" cap="flat">
              <a:solidFill>
                <a:srgbClr val="000000"/>
              </a:solidFill>
              <a:prstDash val="solid"/>
              <a:round/>
            </a:ln>
          </a:right>
          <a:top>
            <a:ln w="12700" cap="flat">
              <a:solidFill>
                <a:srgbClr val="000000"/>
              </a:solidFill>
              <a:prstDash val="solid"/>
              <a:round/>
            </a:ln>
          </a:top>
          <a:bottom>
            <a:ln w="25400" cap="flat">
              <a:solidFill>
                <a:srgbClr val="000000"/>
              </a:solidFill>
              <a:prstDash val="solid"/>
              <a:round/>
            </a:ln>
          </a:bottom>
          <a:insideH>
            <a:ln w="12700" cap="flat">
              <a:solidFill>
                <a:srgbClr val="000000"/>
              </a:solidFill>
              <a:prstDash val="solid"/>
              <a:round/>
            </a:ln>
          </a:insideH>
          <a:insideV>
            <a:ln w="12700" cap="flat">
              <a:solidFill>
                <a:srgbClr val="000000"/>
              </a:solidFill>
              <a:prstDash val="solid"/>
              <a:round/>
            </a:ln>
          </a:insideV>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3" d="100"/>
          <a:sy n="103" d="100"/>
        </p:scale>
        <p:origin x="1854" y="1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tableStyles" Target="tableStyles.xml"/><Relationship Id="rId16" Type="http://schemas.openxmlformats.org/officeDocument/2006/relationships/slide" Target="slides/slide15.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viewProps" Target="viewProps.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notesMaster" Target="notesMasters/notesMaster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9" name="Shape 109"/>
          <p:cNvSpPr>
            <a:spLocks noGrp="1" noRot="1" noChangeAspect="1"/>
          </p:cNvSpPr>
          <p:nvPr>
            <p:ph type="sldImg"/>
          </p:nvPr>
        </p:nvSpPr>
        <p:spPr>
          <a:xfrm>
            <a:off x="1143000" y="685800"/>
            <a:ext cx="4572000" cy="3429000"/>
          </a:xfrm>
          <a:prstGeom prst="rect">
            <a:avLst/>
          </a:prstGeom>
        </p:spPr>
        <p:txBody>
          <a:bodyPr/>
          <a:lstStyle/>
          <a:p>
            <a:endParaRPr/>
          </a:p>
        </p:txBody>
      </p:sp>
      <p:sp>
        <p:nvSpPr>
          <p:cNvPr id="110" name="Shape 110"/>
          <p:cNvSpPr>
            <a:spLocks noGrp="1"/>
          </p:cNvSpPr>
          <p:nvPr>
            <p:ph type="body" sz="quarter" idx="1"/>
          </p:nvPr>
        </p:nvSpPr>
        <p:spPr>
          <a:xfrm>
            <a:off x="914400" y="4343400"/>
            <a:ext cx="5029200" cy="4114800"/>
          </a:xfrm>
          <a:prstGeom prst="rect">
            <a:avLst/>
          </a:prstGeom>
        </p:spPr>
        <p:txBody>
          <a:bodyPr/>
          <a:lstStyle/>
          <a:p>
            <a:endParaRPr/>
          </a:p>
        </p:txBody>
      </p:sp>
    </p:spTree>
    <p:extLst>
      <p:ext uri="{BB962C8B-B14F-4D97-AF65-F5344CB8AC3E}">
        <p14:creationId xmlns:p14="http://schemas.microsoft.com/office/powerpoint/2010/main" val="2924954288"/>
      </p:ext>
    </p:extLst>
  </p:cSld>
  <p:clrMap bg1="lt1" tx1="dk1" bg2="lt2" tx2="dk2" accent1="accent1" accent2="accent2" accent3="accent3" accent4="accent4" accent5="accent5" accent6="accent6" hlink="hlink" folHlink="folHlink"/>
  <p:notesStyle>
    <a:lvl1pPr defTabSz="457200" latinLnBrk="0">
      <a:spcBef>
        <a:spcPts val="400"/>
      </a:spcBef>
      <a:defRPr sz="1200">
        <a:latin typeface="+mn-lt"/>
        <a:ea typeface="+mn-ea"/>
        <a:cs typeface="+mn-cs"/>
        <a:sym typeface="Calibri"/>
      </a:defRPr>
    </a:lvl1pPr>
    <a:lvl2pPr indent="228600" defTabSz="457200" latinLnBrk="0">
      <a:spcBef>
        <a:spcPts val="400"/>
      </a:spcBef>
      <a:defRPr sz="1200">
        <a:latin typeface="+mn-lt"/>
        <a:ea typeface="+mn-ea"/>
        <a:cs typeface="+mn-cs"/>
        <a:sym typeface="Calibri"/>
      </a:defRPr>
    </a:lvl2pPr>
    <a:lvl3pPr indent="457200" defTabSz="457200" latinLnBrk="0">
      <a:spcBef>
        <a:spcPts val="400"/>
      </a:spcBef>
      <a:defRPr sz="1200">
        <a:latin typeface="+mn-lt"/>
        <a:ea typeface="+mn-ea"/>
        <a:cs typeface="+mn-cs"/>
        <a:sym typeface="Calibri"/>
      </a:defRPr>
    </a:lvl3pPr>
    <a:lvl4pPr indent="685800" defTabSz="457200" latinLnBrk="0">
      <a:spcBef>
        <a:spcPts val="400"/>
      </a:spcBef>
      <a:defRPr sz="1200">
        <a:latin typeface="+mn-lt"/>
        <a:ea typeface="+mn-ea"/>
        <a:cs typeface="+mn-cs"/>
        <a:sym typeface="Calibri"/>
      </a:defRPr>
    </a:lvl4pPr>
    <a:lvl5pPr indent="914400" defTabSz="457200" latinLnBrk="0">
      <a:spcBef>
        <a:spcPts val="400"/>
      </a:spcBef>
      <a:defRPr sz="1200">
        <a:latin typeface="+mn-lt"/>
        <a:ea typeface="+mn-ea"/>
        <a:cs typeface="+mn-cs"/>
        <a:sym typeface="Calibri"/>
      </a:defRPr>
    </a:lvl5pPr>
    <a:lvl6pPr indent="1143000" defTabSz="457200" latinLnBrk="0">
      <a:spcBef>
        <a:spcPts val="400"/>
      </a:spcBef>
      <a:defRPr sz="1200">
        <a:latin typeface="+mn-lt"/>
        <a:ea typeface="+mn-ea"/>
        <a:cs typeface="+mn-cs"/>
        <a:sym typeface="Calibri"/>
      </a:defRPr>
    </a:lvl6pPr>
    <a:lvl7pPr indent="1371600" defTabSz="457200" latinLnBrk="0">
      <a:spcBef>
        <a:spcPts val="400"/>
      </a:spcBef>
      <a:defRPr sz="1200">
        <a:latin typeface="+mn-lt"/>
        <a:ea typeface="+mn-ea"/>
        <a:cs typeface="+mn-cs"/>
        <a:sym typeface="Calibri"/>
      </a:defRPr>
    </a:lvl7pPr>
    <a:lvl8pPr indent="1600200" defTabSz="457200" latinLnBrk="0">
      <a:spcBef>
        <a:spcPts val="400"/>
      </a:spcBef>
      <a:defRPr sz="1200">
        <a:latin typeface="+mn-lt"/>
        <a:ea typeface="+mn-ea"/>
        <a:cs typeface="+mn-cs"/>
        <a:sym typeface="Calibri"/>
      </a:defRPr>
    </a:lvl8pPr>
    <a:lvl9pPr indent="1828800" defTabSz="457200" latinLnBrk="0">
      <a:spcBef>
        <a:spcPts val="400"/>
      </a:spcBef>
      <a:defRPr sz="1200">
        <a:latin typeface="+mn-lt"/>
        <a:ea typeface="+mn-ea"/>
        <a:cs typeface="+mn-cs"/>
        <a:sym typeface="Calibri"/>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
        <p:cNvGrpSpPr/>
        <p:nvPr/>
      </p:nvGrpSpPr>
      <p:grpSpPr>
        <a:xfrm>
          <a:off x="0" y="0"/>
          <a:ext cx="0" cy="0"/>
          <a:chOff x="0" y="0"/>
          <a:chExt cx="0" cy="0"/>
        </a:xfrm>
      </p:grpSpPr>
      <p:sp>
        <p:nvSpPr>
          <p:cNvPr id="11" name="Shape 11"/>
          <p:cNvSpPr>
            <a:spLocks noGrp="1"/>
          </p:cNvSpPr>
          <p:nvPr>
            <p:ph type="title"/>
          </p:nvPr>
        </p:nvSpPr>
        <p:spPr>
          <a:xfrm>
            <a:off x="685800" y="2130425"/>
            <a:ext cx="7772400" cy="1470025"/>
          </a:xfrm>
          <a:prstGeom prst="rect">
            <a:avLst/>
          </a:prstGeom>
        </p:spPr>
        <p:txBody>
          <a:bodyPr/>
          <a:lstStyle/>
          <a:p>
            <a:r>
              <a:t>Click to edit Master title style</a:t>
            </a:r>
          </a:p>
        </p:txBody>
      </p:sp>
      <p:sp>
        <p:nvSpPr>
          <p:cNvPr id="12" name="Shape 12"/>
          <p:cNvSpPr>
            <a:spLocks noGrp="1"/>
          </p:cNvSpPr>
          <p:nvPr>
            <p:ph type="body" sz="quarter" idx="1"/>
          </p:nvPr>
        </p:nvSpPr>
        <p:spPr>
          <a:xfrm>
            <a:off x="1371600" y="3886200"/>
            <a:ext cx="6400800" cy="1752600"/>
          </a:xfrm>
          <a:prstGeom prst="rect">
            <a:avLst/>
          </a:prstGeom>
        </p:spPr>
        <p:txBody>
          <a:bodyPr/>
          <a:lstStyle>
            <a:lvl1pPr marL="0" indent="0" algn="ctr">
              <a:buSzTx/>
              <a:buFontTx/>
              <a:buNone/>
              <a:defRPr>
                <a:solidFill>
                  <a:srgbClr val="888888"/>
                </a:solidFill>
              </a:defRPr>
            </a:lvl1pPr>
          </a:lstStyle>
          <a:p>
            <a:r>
              <a:t>Click to edit Master subtitle style</a:t>
            </a:r>
          </a:p>
        </p:txBody>
      </p:sp>
      <p:sp>
        <p:nvSpPr>
          <p:cNvPr id="13" name="Shape 13"/>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10.xml><?xml version="1.0" encoding="utf-8"?>
<p:sldLayout xmlns:a="http://schemas.openxmlformats.org/drawingml/2006/main" xmlns:r="http://schemas.openxmlformats.org/officeDocument/2006/relationships" xmlns:p="http://schemas.openxmlformats.org/presentationml/2006/main" type="tx">
  <p:cSld name="Title and Vertical Text">
    <p:spTree>
      <p:nvGrpSpPr>
        <p:cNvPr id="1" name=""/>
        <p:cNvGrpSpPr/>
        <p:nvPr/>
      </p:nvGrpSpPr>
      <p:grpSpPr>
        <a:xfrm>
          <a:off x="0" y="0"/>
          <a:ext cx="0" cy="0"/>
          <a:chOff x="0" y="0"/>
          <a:chExt cx="0" cy="0"/>
        </a:xfrm>
      </p:grpSpPr>
      <p:sp>
        <p:nvSpPr>
          <p:cNvPr id="92" name="Shape 92"/>
          <p:cNvSpPr>
            <a:spLocks noGrp="1"/>
          </p:cNvSpPr>
          <p:nvPr>
            <p:ph type="title"/>
          </p:nvPr>
        </p:nvSpPr>
        <p:spPr>
          <a:prstGeom prst="rect">
            <a:avLst/>
          </a:prstGeom>
        </p:spPr>
        <p:txBody>
          <a:bodyPr/>
          <a:lstStyle/>
          <a:p>
            <a:r>
              <a:t>Click to edit Master title style</a:t>
            </a:r>
          </a:p>
        </p:txBody>
      </p:sp>
      <p:sp>
        <p:nvSpPr>
          <p:cNvPr id="93" name="Shape 93"/>
          <p:cNvSpPr>
            <a:spLocks noGrp="1"/>
          </p:cNvSpPr>
          <p:nvPr>
            <p:ph type="body" idx="1"/>
          </p:nvPr>
        </p:nvSpPr>
        <p:spPr>
          <a:prstGeom prst="rect">
            <a:avLst/>
          </a:prstGeom>
        </p:spPr>
        <p:txBody>
          <a:bodyPr/>
          <a:lstStyle/>
          <a:p>
            <a:r>
              <a:t>Click to edit Master text styles</a:t>
            </a:r>
          </a:p>
          <a:p>
            <a:pPr lvl="1"/>
            <a:r>
              <a:t>Second level</a:t>
            </a:r>
          </a:p>
          <a:p>
            <a:pPr lvl="2"/>
            <a:r>
              <a:t>Third level</a:t>
            </a:r>
          </a:p>
          <a:p>
            <a:pPr lvl="3"/>
            <a:r>
              <a:t>Fourth level</a:t>
            </a:r>
          </a:p>
          <a:p>
            <a:pPr lvl="4"/>
            <a:r>
              <a:t>Fifth level</a:t>
            </a:r>
          </a:p>
        </p:txBody>
      </p:sp>
      <p:sp>
        <p:nvSpPr>
          <p:cNvPr id="94" name="Shape 94"/>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11.xml><?xml version="1.0" encoding="utf-8"?>
<p:sldLayout xmlns:a="http://schemas.openxmlformats.org/drawingml/2006/main" xmlns:r="http://schemas.openxmlformats.org/officeDocument/2006/relationships" xmlns:p="http://schemas.openxmlformats.org/presentationml/2006/main" type="tx">
  <p:cSld name="Vertical Title and Text">
    <p:spTree>
      <p:nvGrpSpPr>
        <p:cNvPr id="1" name=""/>
        <p:cNvGrpSpPr/>
        <p:nvPr/>
      </p:nvGrpSpPr>
      <p:grpSpPr>
        <a:xfrm>
          <a:off x="0" y="0"/>
          <a:ext cx="0" cy="0"/>
          <a:chOff x="0" y="0"/>
          <a:chExt cx="0" cy="0"/>
        </a:xfrm>
      </p:grpSpPr>
      <p:sp>
        <p:nvSpPr>
          <p:cNvPr id="101" name="Shape 101"/>
          <p:cNvSpPr>
            <a:spLocks noGrp="1"/>
          </p:cNvSpPr>
          <p:nvPr>
            <p:ph type="title"/>
          </p:nvPr>
        </p:nvSpPr>
        <p:spPr>
          <a:xfrm>
            <a:off x="6629400" y="274638"/>
            <a:ext cx="2057400" cy="5851526"/>
          </a:xfrm>
          <a:prstGeom prst="rect">
            <a:avLst/>
          </a:prstGeom>
        </p:spPr>
        <p:txBody>
          <a:bodyPr/>
          <a:lstStyle/>
          <a:p>
            <a:r>
              <a:t>Click to edit Master title style</a:t>
            </a:r>
          </a:p>
        </p:txBody>
      </p:sp>
      <p:sp>
        <p:nvSpPr>
          <p:cNvPr id="102" name="Shape 102"/>
          <p:cNvSpPr>
            <a:spLocks noGrp="1"/>
          </p:cNvSpPr>
          <p:nvPr>
            <p:ph type="body" idx="1"/>
          </p:nvPr>
        </p:nvSpPr>
        <p:spPr>
          <a:xfrm>
            <a:off x="457200" y="274638"/>
            <a:ext cx="6019800" cy="5851526"/>
          </a:xfrm>
          <a:prstGeom prst="rect">
            <a:avLst/>
          </a:prstGeom>
        </p:spPr>
        <p:txBody>
          <a:bodyPr/>
          <a:lstStyle/>
          <a:p>
            <a:r>
              <a:t>Click to edit Master text styles</a:t>
            </a:r>
          </a:p>
          <a:p>
            <a:pPr lvl="1"/>
            <a:r>
              <a:t>Second level</a:t>
            </a:r>
          </a:p>
          <a:p>
            <a:pPr lvl="2"/>
            <a:r>
              <a:t>Third level</a:t>
            </a:r>
          </a:p>
          <a:p>
            <a:pPr lvl="3"/>
            <a:r>
              <a:t>Fourth level</a:t>
            </a:r>
          </a:p>
          <a:p>
            <a:pPr lvl="4"/>
            <a:r>
              <a:t>Fifth level</a:t>
            </a:r>
          </a:p>
        </p:txBody>
      </p:sp>
      <p:sp>
        <p:nvSpPr>
          <p:cNvPr id="103" name="Shape 103"/>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12.xml><?xml version="1.0" encoding="utf-8"?>
<p:sldLayout xmlns:a="http://schemas.openxmlformats.org/drawingml/2006/main" xmlns:r="http://schemas.openxmlformats.org/officeDocument/2006/relationships" xmlns:p="http://schemas.openxmlformats.org/presentationml/2006/main" type="twoTxTwoObj">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s-ES_tradnl"/>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_tradnl"/>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_tradnl"/>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_tradnl"/>
              <a:t>Click to edit Master text styles</a:t>
            </a:r>
          </a:p>
          <a:p>
            <a:pPr lvl="1"/>
            <a:r>
              <a:rPr lang="es-ES_tradnl"/>
              <a:t>Second level</a:t>
            </a:r>
          </a:p>
          <a:p>
            <a:pPr lvl="2"/>
            <a:r>
              <a:rPr lang="es-ES_tradnl"/>
              <a:t>Third level</a:t>
            </a:r>
          </a:p>
          <a:p>
            <a:pPr lvl="3"/>
            <a:r>
              <a:rPr lang="es-ES_tradnl"/>
              <a:t>Fourth level</a:t>
            </a:r>
          </a:p>
          <a:p>
            <a:pPr lvl="4"/>
            <a:r>
              <a:rPr lang="es-ES_tradnl"/>
              <a:t>Fifth level</a:t>
            </a:r>
            <a:endParaRPr lang="en-US"/>
          </a:p>
        </p:txBody>
      </p:sp>
      <p:sp>
        <p:nvSpPr>
          <p:cNvPr id="7" name="Date Placeholder 3"/>
          <p:cNvSpPr>
            <a:spLocks noGrp="1"/>
          </p:cNvSpPr>
          <p:nvPr>
            <p:ph type="dt" sz="half" idx="10"/>
          </p:nvPr>
        </p:nvSpPr>
        <p:spPr/>
        <p:txBody>
          <a:bodyPr/>
          <a:lstStyle>
            <a:lvl1pPr>
              <a:defRPr/>
            </a:lvl1pPr>
          </a:lstStyle>
          <a:p>
            <a:pPr>
              <a:defRPr/>
            </a:pPr>
            <a:fld id="{FD6C350B-D949-1340-BFA8-5A905ECC9A58}" type="datetime1">
              <a:rPr lang="es-ES" smtClean="0"/>
              <a:t>16/03/2021</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AD234C46-C0E0-4C8C-8EB0-DD544E49185B}" type="slidenum">
              <a:rPr lang="en-US"/>
              <a:pPr>
                <a:defRPr/>
              </a:pPr>
              <a:t>‹Nº›</a:t>
            </a:fld>
            <a:endParaRPr lang="en-US"/>
          </a:p>
        </p:txBody>
      </p:sp>
    </p:spTree>
    <p:extLst>
      <p:ext uri="{BB962C8B-B14F-4D97-AF65-F5344CB8AC3E}">
        <p14:creationId xmlns:p14="http://schemas.microsoft.com/office/powerpoint/2010/main" val="270186560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Content">
    <p:spTree>
      <p:nvGrpSpPr>
        <p:cNvPr id="1" name=""/>
        <p:cNvGrpSpPr/>
        <p:nvPr/>
      </p:nvGrpSpPr>
      <p:grpSpPr>
        <a:xfrm>
          <a:off x="0" y="0"/>
          <a:ext cx="0" cy="0"/>
          <a:chOff x="0" y="0"/>
          <a:chExt cx="0" cy="0"/>
        </a:xfrm>
      </p:grpSpPr>
      <p:sp>
        <p:nvSpPr>
          <p:cNvPr id="20" name="Shape 20"/>
          <p:cNvSpPr>
            <a:spLocks noGrp="1"/>
          </p:cNvSpPr>
          <p:nvPr>
            <p:ph type="title"/>
          </p:nvPr>
        </p:nvSpPr>
        <p:spPr>
          <a:prstGeom prst="rect">
            <a:avLst/>
          </a:prstGeom>
        </p:spPr>
        <p:txBody>
          <a:bodyPr/>
          <a:lstStyle/>
          <a:p>
            <a:r>
              <a:t>Click to edit Master title style</a:t>
            </a:r>
          </a:p>
        </p:txBody>
      </p:sp>
      <p:sp>
        <p:nvSpPr>
          <p:cNvPr id="21" name="Shape 21"/>
          <p:cNvSpPr>
            <a:spLocks noGrp="1"/>
          </p:cNvSpPr>
          <p:nvPr>
            <p:ph type="body" idx="1"/>
          </p:nvPr>
        </p:nvSpPr>
        <p:spPr>
          <a:prstGeom prst="rect">
            <a:avLst/>
          </a:prstGeom>
        </p:spPr>
        <p:txBody>
          <a:bodyPr/>
          <a:lstStyle/>
          <a:p>
            <a:r>
              <a:t>Click to edit Master text styles</a:t>
            </a:r>
          </a:p>
          <a:p>
            <a:pPr lvl="1"/>
            <a:r>
              <a:t>Second level</a:t>
            </a:r>
          </a:p>
          <a:p>
            <a:pPr lvl="2"/>
            <a:r>
              <a:t>Third level</a:t>
            </a:r>
          </a:p>
          <a:p>
            <a:pPr lvl="3"/>
            <a:r>
              <a:t>Fourth level</a:t>
            </a:r>
          </a:p>
          <a:p>
            <a:pPr lvl="4"/>
            <a:r>
              <a:t>Fifth level</a:t>
            </a:r>
          </a:p>
        </p:txBody>
      </p:sp>
      <p:sp>
        <p:nvSpPr>
          <p:cNvPr id="22" name="Shape 22"/>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Section Header">
    <p:spTree>
      <p:nvGrpSpPr>
        <p:cNvPr id="1" name=""/>
        <p:cNvGrpSpPr/>
        <p:nvPr/>
      </p:nvGrpSpPr>
      <p:grpSpPr>
        <a:xfrm>
          <a:off x="0" y="0"/>
          <a:ext cx="0" cy="0"/>
          <a:chOff x="0" y="0"/>
          <a:chExt cx="0" cy="0"/>
        </a:xfrm>
      </p:grpSpPr>
      <p:sp>
        <p:nvSpPr>
          <p:cNvPr id="29" name="Shape 29"/>
          <p:cNvSpPr>
            <a:spLocks noGrp="1"/>
          </p:cNvSpPr>
          <p:nvPr>
            <p:ph type="title"/>
          </p:nvPr>
        </p:nvSpPr>
        <p:spPr>
          <a:xfrm>
            <a:off x="722312" y="4406900"/>
            <a:ext cx="7772401" cy="1362075"/>
          </a:xfrm>
          <a:prstGeom prst="rect">
            <a:avLst/>
          </a:prstGeom>
        </p:spPr>
        <p:txBody>
          <a:bodyPr anchor="t"/>
          <a:lstStyle>
            <a:lvl1pPr algn="l">
              <a:defRPr sz="4000" b="1" cap="all"/>
            </a:lvl1pPr>
          </a:lstStyle>
          <a:p>
            <a:r>
              <a:t>Click to edit Master title style</a:t>
            </a:r>
          </a:p>
        </p:txBody>
      </p:sp>
      <p:sp>
        <p:nvSpPr>
          <p:cNvPr id="30" name="Shape 30"/>
          <p:cNvSpPr>
            <a:spLocks noGrp="1"/>
          </p:cNvSpPr>
          <p:nvPr>
            <p:ph type="body" sz="quarter" idx="1"/>
          </p:nvPr>
        </p:nvSpPr>
        <p:spPr>
          <a:xfrm>
            <a:off x="722312" y="2906713"/>
            <a:ext cx="7772401" cy="1500188"/>
          </a:xfrm>
          <a:prstGeom prst="rect">
            <a:avLst/>
          </a:prstGeom>
        </p:spPr>
        <p:txBody>
          <a:bodyPr anchor="b"/>
          <a:lstStyle>
            <a:lvl1pPr marL="0" indent="0">
              <a:spcBef>
                <a:spcPts val="400"/>
              </a:spcBef>
              <a:buSzTx/>
              <a:buFontTx/>
              <a:buNone/>
              <a:defRPr sz="2000">
                <a:solidFill>
                  <a:srgbClr val="888888"/>
                </a:solidFill>
              </a:defRPr>
            </a:lvl1pPr>
          </a:lstStyle>
          <a:p>
            <a:r>
              <a:t>Click to edit Master text styles</a:t>
            </a:r>
          </a:p>
        </p:txBody>
      </p:sp>
      <p:sp>
        <p:nvSpPr>
          <p:cNvPr id="31" name="Shape 31"/>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4.xml><?xml version="1.0" encoding="utf-8"?>
<p:sldLayout xmlns:a="http://schemas.openxmlformats.org/drawingml/2006/main" xmlns:r="http://schemas.openxmlformats.org/officeDocument/2006/relationships" xmlns:p="http://schemas.openxmlformats.org/presentationml/2006/main" type="tx">
  <p:cSld name="Two Content">
    <p:spTree>
      <p:nvGrpSpPr>
        <p:cNvPr id="1" name=""/>
        <p:cNvGrpSpPr/>
        <p:nvPr/>
      </p:nvGrpSpPr>
      <p:grpSpPr>
        <a:xfrm>
          <a:off x="0" y="0"/>
          <a:ext cx="0" cy="0"/>
          <a:chOff x="0" y="0"/>
          <a:chExt cx="0" cy="0"/>
        </a:xfrm>
      </p:grpSpPr>
      <p:sp>
        <p:nvSpPr>
          <p:cNvPr id="38" name="Shape 38"/>
          <p:cNvSpPr>
            <a:spLocks noGrp="1"/>
          </p:cNvSpPr>
          <p:nvPr>
            <p:ph type="title"/>
          </p:nvPr>
        </p:nvSpPr>
        <p:spPr>
          <a:prstGeom prst="rect">
            <a:avLst/>
          </a:prstGeom>
        </p:spPr>
        <p:txBody>
          <a:bodyPr/>
          <a:lstStyle/>
          <a:p>
            <a:r>
              <a:t>Click to edit Master title style</a:t>
            </a:r>
          </a:p>
        </p:txBody>
      </p:sp>
      <p:sp>
        <p:nvSpPr>
          <p:cNvPr id="39" name="Shape 39"/>
          <p:cNvSpPr>
            <a:spLocks noGrp="1"/>
          </p:cNvSpPr>
          <p:nvPr>
            <p:ph type="body" sz="half" idx="1"/>
          </p:nvPr>
        </p:nvSpPr>
        <p:spPr>
          <a:xfrm>
            <a:off x="457200" y="1600200"/>
            <a:ext cx="4038600" cy="4525963"/>
          </a:xfrm>
          <a:prstGeom prst="rect">
            <a:avLst/>
          </a:prstGeom>
        </p:spPr>
        <p:txBody>
          <a:bodyPr/>
          <a:lstStyle>
            <a:lvl1pPr>
              <a:spcBef>
                <a:spcPts val="600"/>
              </a:spcBef>
              <a:defRPr sz="2800"/>
            </a:lvl1pPr>
            <a:lvl2pPr marL="790575" indent="-333375">
              <a:spcBef>
                <a:spcPts val="600"/>
              </a:spcBef>
              <a:defRPr sz="2800"/>
            </a:lvl2pPr>
            <a:lvl3pPr marL="1234439" indent="-320039">
              <a:spcBef>
                <a:spcPts val="600"/>
              </a:spcBef>
              <a:defRPr sz="2800"/>
            </a:lvl3pPr>
            <a:lvl4pPr marL="1727200" indent="-355600">
              <a:spcBef>
                <a:spcPts val="600"/>
              </a:spcBef>
              <a:defRPr sz="2800"/>
            </a:lvl4pPr>
            <a:lvl5pPr marL="2184400" indent="-355600">
              <a:spcBef>
                <a:spcPts val="600"/>
              </a:spcBef>
              <a:defRPr sz="2800"/>
            </a:lvl5pPr>
          </a:lstStyle>
          <a:p>
            <a:r>
              <a:t>Click to edit Master text styles</a:t>
            </a:r>
          </a:p>
          <a:p>
            <a:pPr lvl="1"/>
            <a:r>
              <a:t>Second level</a:t>
            </a:r>
          </a:p>
          <a:p>
            <a:pPr lvl="2"/>
            <a:r>
              <a:t>Third level</a:t>
            </a:r>
          </a:p>
          <a:p>
            <a:pPr lvl="3"/>
            <a:r>
              <a:t>Fourth level</a:t>
            </a:r>
          </a:p>
          <a:p>
            <a:pPr lvl="4"/>
            <a:r>
              <a:t>Fifth level</a:t>
            </a:r>
          </a:p>
        </p:txBody>
      </p:sp>
      <p:sp>
        <p:nvSpPr>
          <p:cNvPr id="40" name="Shape 40"/>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5.xml><?xml version="1.0" encoding="utf-8"?>
<p:sldLayout xmlns:a="http://schemas.openxmlformats.org/drawingml/2006/main" xmlns:r="http://schemas.openxmlformats.org/officeDocument/2006/relationships" xmlns:p="http://schemas.openxmlformats.org/presentationml/2006/main" type="tx">
  <p:cSld name="Comparison">
    <p:spTree>
      <p:nvGrpSpPr>
        <p:cNvPr id="1" name=""/>
        <p:cNvGrpSpPr/>
        <p:nvPr/>
      </p:nvGrpSpPr>
      <p:grpSpPr>
        <a:xfrm>
          <a:off x="0" y="0"/>
          <a:ext cx="0" cy="0"/>
          <a:chOff x="0" y="0"/>
          <a:chExt cx="0" cy="0"/>
        </a:xfrm>
      </p:grpSpPr>
      <p:sp>
        <p:nvSpPr>
          <p:cNvPr id="47" name="Shape 47"/>
          <p:cNvSpPr>
            <a:spLocks noGrp="1"/>
          </p:cNvSpPr>
          <p:nvPr>
            <p:ph type="title"/>
          </p:nvPr>
        </p:nvSpPr>
        <p:spPr>
          <a:prstGeom prst="rect">
            <a:avLst/>
          </a:prstGeom>
        </p:spPr>
        <p:txBody>
          <a:bodyPr/>
          <a:lstStyle/>
          <a:p>
            <a:r>
              <a:t>Click to edit Master title style</a:t>
            </a:r>
          </a:p>
        </p:txBody>
      </p:sp>
      <p:sp>
        <p:nvSpPr>
          <p:cNvPr id="48" name="Shape 48"/>
          <p:cNvSpPr>
            <a:spLocks noGrp="1"/>
          </p:cNvSpPr>
          <p:nvPr>
            <p:ph type="body" sz="quarter" idx="1"/>
          </p:nvPr>
        </p:nvSpPr>
        <p:spPr>
          <a:xfrm>
            <a:off x="457200" y="1535112"/>
            <a:ext cx="4040188" cy="639763"/>
          </a:xfrm>
          <a:prstGeom prst="rect">
            <a:avLst/>
          </a:prstGeom>
        </p:spPr>
        <p:txBody>
          <a:bodyPr anchor="b"/>
          <a:lstStyle>
            <a:lvl1pPr marL="0" indent="0">
              <a:spcBef>
                <a:spcPts val="500"/>
              </a:spcBef>
              <a:buSzTx/>
              <a:buFontTx/>
              <a:buNone/>
              <a:defRPr sz="2400" b="1"/>
            </a:lvl1pPr>
          </a:lstStyle>
          <a:p>
            <a:r>
              <a:t>Click to edit Master text styles</a:t>
            </a:r>
          </a:p>
        </p:txBody>
      </p:sp>
      <p:sp>
        <p:nvSpPr>
          <p:cNvPr id="49" name="Shape 49"/>
          <p:cNvSpPr>
            <a:spLocks noGrp="1"/>
          </p:cNvSpPr>
          <p:nvPr>
            <p:ph type="body" sz="quarter" idx="13"/>
          </p:nvPr>
        </p:nvSpPr>
        <p:spPr>
          <a:xfrm>
            <a:off x="4645025" y="1535112"/>
            <a:ext cx="4041775" cy="639763"/>
          </a:xfrm>
          <a:prstGeom prst="rect">
            <a:avLst/>
          </a:prstGeom>
        </p:spPr>
        <p:txBody>
          <a:bodyPr anchor="b"/>
          <a:lstStyle/>
          <a:p>
            <a:pPr marL="0" indent="0">
              <a:spcBef>
                <a:spcPts val="500"/>
              </a:spcBef>
              <a:buSzTx/>
              <a:buFontTx/>
              <a:buNone/>
              <a:defRPr sz="2400" b="1"/>
            </a:pPr>
            <a:endParaRPr/>
          </a:p>
        </p:txBody>
      </p:sp>
      <p:sp>
        <p:nvSpPr>
          <p:cNvPr id="50" name="Shape 50"/>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6.xml><?xml version="1.0" encoding="utf-8"?>
<p:sldLayout xmlns:a="http://schemas.openxmlformats.org/drawingml/2006/main" xmlns:r="http://schemas.openxmlformats.org/officeDocument/2006/relationships" xmlns:p="http://schemas.openxmlformats.org/presentationml/2006/main" type="tx">
  <p:cSld name="Title Only">
    <p:spTree>
      <p:nvGrpSpPr>
        <p:cNvPr id="1" name=""/>
        <p:cNvGrpSpPr/>
        <p:nvPr/>
      </p:nvGrpSpPr>
      <p:grpSpPr>
        <a:xfrm>
          <a:off x="0" y="0"/>
          <a:ext cx="0" cy="0"/>
          <a:chOff x="0" y="0"/>
          <a:chExt cx="0" cy="0"/>
        </a:xfrm>
      </p:grpSpPr>
      <p:sp>
        <p:nvSpPr>
          <p:cNvPr id="57" name="Shape 57"/>
          <p:cNvSpPr>
            <a:spLocks noGrp="1"/>
          </p:cNvSpPr>
          <p:nvPr>
            <p:ph type="title"/>
          </p:nvPr>
        </p:nvSpPr>
        <p:spPr>
          <a:prstGeom prst="rect">
            <a:avLst/>
          </a:prstGeom>
        </p:spPr>
        <p:txBody>
          <a:bodyPr/>
          <a:lstStyle/>
          <a:p>
            <a:r>
              <a:t>Click to edit Master title style</a:t>
            </a:r>
          </a:p>
        </p:txBody>
      </p:sp>
      <p:sp>
        <p:nvSpPr>
          <p:cNvPr id="58" name="Shape 58"/>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7.xml><?xml version="1.0" encoding="utf-8"?>
<p:sldLayout xmlns:a="http://schemas.openxmlformats.org/drawingml/2006/main" xmlns:r="http://schemas.openxmlformats.org/officeDocument/2006/relationships" xmlns:p="http://schemas.openxmlformats.org/presentationml/2006/main" type="tx">
  <p:cSld name="Blank">
    <p:spTree>
      <p:nvGrpSpPr>
        <p:cNvPr id="1" name=""/>
        <p:cNvGrpSpPr/>
        <p:nvPr/>
      </p:nvGrpSpPr>
      <p:grpSpPr>
        <a:xfrm>
          <a:off x="0" y="0"/>
          <a:ext cx="0" cy="0"/>
          <a:chOff x="0" y="0"/>
          <a:chExt cx="0" cy="0"/>
        </a:xfrm>
      </p:grpSpPr>
      <p:sp>
        <p:nvSpPr>
          <p:cNvPr id="65" name="Shape 65"/>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8.xml><?xml version="1.0" encoding="utf-8"?>
<p:sldLayout xmlns:a="http://schemas.openxmlformats.org/drawingml/2006/main" xmlns:r="http://schemas.openxmlformats.org/officeDocument/2006/relationships" xmlns:p="http://schemas.openxmlformats.org/presentationml/2006/main" type="tx">
  <p:cSld name="Content with Caption">
    <p:spTree>
      <p:nvGrpSpPr>
        <p:cNvPr id="1" name=""/>
        <p:cNvGrpSpPr/>
        <p:nvPr/>
      </p:nvGrpSpPr>
      <p:grpSpPr>
        <a:xfrm>
          <a:off x="0" y="0"/>
          <a:ext cx="0" cy="0"/>
          <a:chOff x="0" y="0"/>
          <a:chExt cx="0" cy="0"/>
        </a:xfrm>
      </p:grpSpPr>
      <p:sp>
        <p:nvSpPr>
          <p:cNvPr id="72" name="Shape 72"/>
          <p:cNvSpPr>
            <a:spLocks noGrp="1"/>
          </p:cNvSpPr>
          <p:nvPr>
            <p:ph type="title"/>
          </p:nvPr>
        </p:nvSpPr>
        <p:spPr>
          <a:xfrm>
            <a:off x="457200" y="273050"/>
            <a:ext cx="3008314" cy="1162050"/>
          </a:xfrm>
          <a:prstGeom prst="rect">
            <a:avLst/>
          </a:prstGeom>
        </p:spPr>
        <p:txBody>
          <a:bodyPr anchor="b"/>
          <a:lstStyle>
            <a:lvl1pPr algn="l">
              <a:defRPr sz="2000" b="1"/>
            </a:lvl1pPr>
          </a:lstStyle>
          <a:p>
            <a:r>
              <a:t>Click to edit Master title style</a:t>
            </a:r>
          </a:p>
        </p:txBody>
      </p:sp>
      <p:sp>
        <p:nvSpPr>
          <p:cNvPr id="73" name="Shape 73"/>
          <p:cNvSpPr>
            <a:spLocks noGrp="1"/>
          </p:cNvSpPr>
          <p:nvPr>
            <p:ph type="body" idx="1"/>
          </p:nvPr>
        </p:nvSpPr>
        <p:spPr>
          <a:xfrm>
            <a:off x="3575050" y="273050"/>
            <a:ext cx="5111750" cy="5853113"/>
          </a:xfrm>
          <a:prstGeom prst="rect">
            <a:avLst/>
          </a:prstGeom>
        </p:spPr>
        <p:txBody>
          <a:bodyPr/>
          <a:lstStyle/>
          <a:p>
            <a:r>
              <a:t>Click to edit Master text styles</a:t>
            </a:r>
          </a:p>
          <a:p>
            <a:pPr lvl="1"/>
            <a:r>
              <a:t>Second level</a:t>
            </a:r>
          </a:p>
          <a:p>
            <a:pPr lvl="2"/>
            <a:r>
              <a:t>Third level</a:t>
            </a:r>
          </a:p>
          <a:p>
            <a:pPr lvl="3"/>
            <a:r>
              <a:t>Fourth level</a:t>
            </a:r>
          </a:p>
          <a:p>
            <a:pPr lvl="4"/>
            <a:r>
              <a:t>Fifth level</a:t>
            </a:r>
          </a:p>
        </p:txBody>
      </p:sp>
      <p:sp>
        <p:nvSpPr>
          <p:cNvPr id="74" name="Shape 74"/>
          <p:cNvSpPr>
            <a:spLocks noGrp="1"/>
          </p:cNvSpPr>
          <p:nvPr>
            <p:ph type="body" sz="half" idx="13"/>
          </p:nvPr>
        </p:nvSpPr>
        <p:spPr>
          <a:xfrm>
            <a:off x="457199" y="1435100"/>
            <a:ext cx="3008315" cy="4691063"/>
          </a:xfrm>
          <a:prstGeom prst="rect">
            <a:avLst/>
          </a:prstGeom>
        </p:spPr>
        <p:txBody>
          <a:bodyPr/>
          <a:lstStyle/>
          <a:p>
            <a:pPr marL="0" indent="0">
              <a:spcBef>
                <a:spcPts val="300"/>
              </a:spcBef>
              <a:buSzTx/>
              <a:buFontTx/>
              <a:buNone/>
              <a:defRPr sz="1400"/>
            </a:pPr>
            <a:endParaRPr/>
          </a:p>
        </p:txBody>
      </p:sp>
      <p:sp>
        <p:nvSpPr>
          <p:cNvPr id="75" name="Shape 75"/>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Layouts/slideLayout9.xml><?xml version="1.0" encoding="utf-8"?>
<p:sldLayout xmlns:a="http://schemas.openxmlformats.org/drawingml/2006/main" xmlns:r="http://schemas.openxmlformats.org/officeDocument/2006/relationships" xmlns:p="http://schemas.openxmlformats.org/presentationml/2006/main" type="tx">
  <p:cSld name="Picture with Caption">
    <p:spTree>
      <p:nvGrpSpPr>
        <p:cNvPr id="1" name=""/>
        <p:cNvGrpSpPr/>
        <p:nvPr/>
      </p:nvGrpSpPr>
      <p:grpSpPr>
        <a:xfrm>
          <a:off x="0" y="0"/>
          <a:ext cx="0" cy="0"/>
          <a:chOff x="0" y="0"/>
          <a:chExt cx="0" cy="0"/>
        </a:xfrm>
      </p:grpSpPr>
      <p:sp>
        <p:nvSpPr>
          <p:cNvPr id="82" name="Shape 82"/>
          <p:cNvSpPr>
            <a:spLocks noGrp="1"/>
          </p:cNvSpPr>
          <p:nvPr>
            <p:ph type="title"/>
          </p:nvPr>
        </p:nvSpPr>
        <p:spPr>
          <a:xfrm>
            <a:off x="1792288" y="4800600"/>
            <a:ext cx="5486401" cy="566738"/>
          </a:xfrm>
          <a:prstGeom prst="rect">
            <a:avLst/>
          </a:prstGeom>
        </p:spPr>
        <p:txBody>
          <a:bodyPr anchor="b"/>
          <a:lstStyle>
            <a:lvl1pPr algn="l">
              <a:defRPr sz="2000" b="1"/>
            </a:lvl1pPr>
          </a:lstStyle>
          <a:p>
            <a:r>
              <a:t>Click to edit Master title style</a:t>
            </a:r>
          </a:p>
        </p:txBody>
      </p:sp>
      <p:sp>
        <p:nvSpPr>
          <p:cNvPr id="83" name="Shape 83"/>
          <p:cNvSpPr>
            <a:spLocks noGrp="1"/>
          </p:cNvSpPr>
          <p:nvPr>
            <p:ph type="pic" sz="half" idx="13"/>
          </p:nvPr>
        </p:nvSpPr>
        <p:spPr>
          <a:xfrm>
            <a:off x="1792288" y="612775"/>
            <a:ext cx="5486401" cy="4114800"/>
          </a:xfrm>
          <a:prstGeom prst="rect">
            <a:avLst/>
          </a:prstGeom>
        </p:spPr>
        <p:txBody>
          <a:bodyPr lIns="91439" rIns="91439">
            <a:noAutofit/>
          </a:bodyPr>
          <a:lstStyle/>
          <a:p>
            <a:endParaRPr/>
          </a:p>
        </p:txBody>
      </p:sp>
      <p:sp>
        <p:nvSpPr>
          <p:cNvPr id="84" name="Shape 84"/>
          <p:cNvSpPr>
            <a:spLocks noGrp="1"/>
          </p:cNvSpPr>
          <p:nvPr>
            <p:ph type="body" sz="quarter" idx="1"/>
          </p:nvPr>
        </p:nvSpPr>
        <p:spPr>
          <a:xfrm>
            <a:off x="1792288" y="5367337"/>
            <a:ext cx="5486401" cy="804863"/>
          </a:xfrm>
          <a:prstGeom prst="rect">
            <a:avLst/>
          </a:prstGeom>
        </p:spPr>
        <p:txBody>
          <a:bodyPr/>
          <a:lstStyle>
            <a:lvl1pPr marL="0" indent="0">
              <a:spcBef>
                <a:spcPts val="300"/>
              </a:spcBef>
              <a:buSzTx/>
              <a:buFontTx/>
              <a:buNone/>
              <a:defRPr sz="1400"/>
            </a:lvl1pPr>
          </a:lstStyle>
          <a:p>
            <a:r>
              <a:t>Click to edit Master text styles</a:t>
            </a:r>
          </a:p>
        </p:txBody>
      </p:sp>
      <p:sp>
        <p:nvSpPr>
          <p:cNvPr id="85" name="Shape 85"/>
          <p:cNvSpPr>
            <a:spLocks noGrp="1"/>
          </p:cNvSpPr>
          <p:nvPr>
            <p:ph type="sldNum" sz="quarter" idx="2"/>
          </p:nvPr>
        </p:nvSpPr>
        <p:spPr>
          <a:prstGeom prst="rect">
            <a:avLst/>
          </a:prstGeom>
        </p:spPr>
        <p:txBody>
          <a:bodyPr/>
          <a:lstStyle/>
          <a:p>
            <a:fld id="{86CB4B4D-7CA3-9044-876B-883B54F8677D}" type="slidenum">
              <a:t>‹Nº›</a:t>
            </a:fld>
            <a:endParaRPr/>
          </a:p>
        </p:txBody>
      </p:sp>
    </p:spTree>
  </p:cSld>
  <p:clrMapOvr>
    <a:masterClrMapping/>
  </p:clrMapOvr>
  <p:transition spd="med"/>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Shape 2"/>
          <p:cNvSpPr>
            <a:spLocks noGrp="1"/>
          </p:cNvSpPr>
          <p:nvPr>
            <p:ph type="title"/>
          </p:nvPr>
        </p:nvSpPr>
        <p:spPr>
          <a:xfrm>
            <a:off x="457200" y="274638"/>
            <a:ext cx="8229600" cy="114300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a:bodyPr>
          <a:lstStyle/>
          <a:p>
            <a:r>
              <a:t>Click to edit Master title style</a:t>
            </a:r>
          </a:p>
        </p:txBody>
      </p:sp>
      <p:sp>
        <p:nvSpPr>
          <p:cNvPr id="3" name="Shape 3"/>
          <p:cNvSpPr>
            <a:spLocks noGrp="1"/>
          </p:cNvSpPr>
          <p:nvPr>
            <p:ph type="body" idx="1"/>
          </p:nvPr>
        </p:nvSpPr>
        <p:spPr>
          <a:xfrm>
            <a:off x="457200" y="1600200"/>
            <a:ext cx="8229600" cy="4525963"/>
          </a:xfrm>
          <a:prstGeom prst="rect">
            <a:avLst/>
          </a:prstGeom>
          <a:ln w="12700">
            <a:miter lim="400000"/>
          </a:ln>
          <a:extLst>
            <a:ext uri="{C572A759-6A51-4108-AA02-DFA0A04FC94B}">
              <ma14:wrappingTextBoxFlag xmlns:ma14="http://schemas.microsoft.com/office/mac/drawingml/2011/main" xmlns="" val="1"/>
            </a:ext>
          </a:extLst>
        </p:spPr>
        <p:txBody>
          <a:bodyPr lIns="45719" rIns="45719">
            <a:normAutofit/>
          </a:bodyPr>
          <a:lstStyle/>
          <a:p>
            <a:r>
              <a:t>Click to edit Master text styles</a:t>
            </a:r>
          </a:p>
          <a:p>
            <a:pPr lvl="1"/>
            <a:r>
              <a:t>Second level</a:t>
            </a:r>
          </a:p>
          <a:p>
            <a:pPr lvl="2"/>
            <a:r>
              <a:t>Third level</a:t>
            </a:r>
          </a:p>
          <a:p>
            <a:pPr lvl="3"/>
            <a:r>
              <a:t>Fourth level</a:t>
            </a:r>
          </a:p>
          <a:p>
            <a:pPr lvl="4"/>
            <a:r>
              <a:t>Fifth level</a:t>
            </a:r>
          </a:p>
        </p:txBody>
      </p:sp>
      <p:sp>
        <p:nvSpPr>
          <p:cNvPr id="4" name="Shape 4"/>
          <p:cNvSpPr>
            <a:spLocks noGrp="1"/>
          </p:cNvSpPr>
          <p:nvPr>
            <p:ph type="sldNum" sz="quarter" idx="2"/>
          </p:nvPr>
        </p:nvSpPr>
        <p:spPr>
          <a:xfrm>
            <a:off x="8422818" y="6404292"/>
            <a:ext cx="263983" cy="269241"/>
          </a:xfrm>
          <a:prstGeom prst="rect">
            <a:avLst/>
          </a:prstGeom>
          <a:ln w="12700">
            <a:miter lim="400000"/>
          </a:ln>
        </p:spPr>
        <p:txBody>
          <a:bodyPr wrap="none" lIns="45719" rIns="45719" anchor="ctr">
            <a:spAutoFit/>
          </a:bodyPr>
          <a:lstStyle>
            <a:lvl1pPr algn="r">
              <a:defRPr sz="1200">
                <a:solidFill>
                  <a:srgbClr val="888888"/>
                </a:solidFill>
              </a:defRPr>
            </a:lvl1pPr>
          </a:lstStyle>
          <a:p>
            <a:fld id="{86CB4B4D-7CA3-9044-876B-883B54F8677D}" type="slidenum">
              <a:t>‹Nº›</a:t>
            </a:fld>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ransition spd="med"/>
  <p:txStyles>
    <p:titleStyle>
      <a:lvl1pPr marL="0" marR="0" indent="0" algn="ctr" defTabSz="457200" rtl="0" latinLnBrk="0">
        <a:lnSpc>
          <a:spcPct val="100000"/>
        </a:lnSpc>
        <a:spcBef>
          <a:spcPts val="0"/>
        </a:spcBef>
        <a:spcAft>
          <a:spcPts val="0"/>
        </a:spcAft>
        <a:buClrTx/>
        <a:buSzTx/>
        <a:buFontTx/>
        <a:buNone/>
        <a:tabLst/>
        <a:defRPr sz="4400" b="0" i="0" u="none" strike="noStrike" cap="none" spc="0" baseline="0">
          <a:ln>
            <a:noFill/>
          </a:ln>
          <a:solidFill>
            <a:srgbClr val="000000"/>
          </a:solidFill>
          <a:uFillTx/>
          <a:latin typeface="+mn-lt"/>
          <a:ea typeface="+mn-ea"/>
          <a:cs typeface="+mn-cs"/>
          <a:sym typeface="Calibri"/>
        </a:defRPr>
      </a:lvl1pPr>
      <a:lvl2pPr marL="0" marR="0" indent="0" algn="ctr" defTabSz="457200" rtl="0" latinLnBrk="0">
        <a:lnSpc>
          <a:spcPct val="100000"/>
        </a:lnSpc>
        <a:spcBef>
          <a:spcPts val="0"/>
        </a:spcBef>
        <a:spcAft>
          <a:spcPts val="0"/>
        </a:spcAft>
        <a:buClrTx/>
        <a:buSzTx/>
        <a:buFontTx/>
        <a:buNone/>
        <a:tabLst/>
        <a:defRPr sz="4400" b="0" i="0" u="none" strike="noStrike" cap="none" spc="0" baseline="0">
          <a:ln>
            <a:noFill/>
          </a:ln>
          <a:solidFill>
            <a:srgbClr val="000000"/>
          </a:solidFill>
          <a:uFillTx/>
          <a:latin typeface="+mn-lt"/>
          <a:ea typeface="+mn-ea"/>
          <a:cs typeface="+mn-cs"/>
          <a:sym typeface="Calibri"/>
        </a:defRPr>
      </a:lvl2pPr>
      <a:lvl3pPr marL="0" marR="0" indent="0" algn="ctr" defTabSz="457200" rtl="0" latinLnBrk="0">
        <a:lnSpc>
          <a:spcPct val="100000"/>
        </a:lnSpc>
        <a:spcBef>
          <a:spcPts val="0"/>
        </a:spcBef>
        <a:spcAft>
          <a:spcPts val="0"/>
        </a:spcAft>
        <a:buClrTx/>
        <a:buSzTx/>
        <a:buFontTx/>
        <a:buNone/>
        <a:tabLst/>
        <a:defRPr sz="4400" b="0" i="0" u="none" strike="noStrike" cap="none" spc="0" baseline="0">
          <a:ln>
            <a:noFill/>
          </a:ln>
          <a:solidFill>
            <a:srgbClr val="000000"/>
          </a:solidFill>
          <a:uFillTx/>
          <a:latin typeface="+mn-lt"/>
          <a:ea typeface="+mn-ea"/>
          <a:cs typeface="+mn-cs"/>
          <a:sym typeface="Calibri"/>
        </a:defRPr>
      </a:lvl3pPr>
      <a:lvl4pPr marL="0" marR="0" indent="0" algn="ctr" defTabSz="457200" rtl="0" latinLnBrk="0">
        <a:lnSpc>
          <a:spcPct val="100000"/>
        </a:lnSpc>
        <a:spcBef>
          <a:spcPts val="0"/>
        </a:spcBef>
        <a:spcAft>
          <a:spcPts val="0"/>
        </a:spcAft>
        <a:buClrTx/>
        <a:buSzTx/>
        <a:buFontTx/>
        <a:buNone/>
        <a:tabLst/>
        <a:defRPr sz="4400" b="0" i="0" u="none" strike="noStrike" cap="none" spc="0" baseline="0">
          <a:ln>
            <a:noFill/>
          </a:ln>
          <a:solidFill>
            <a:srgbClr val="000000"/>
          </a:solidFill>
          <a:uFillTx/>
          <a:latin typeface="+mn-lt"/>
          <a:ea typeface="+mn-ea"/>
          <a:cs typeface="+mn-cs"/>
          <a:sym typeface="Calibri"/>
        </a:defRPr>
      </a:lvl4pPr>
      <a:lvl5pPr marL="0" marR="0" indent="0" algn="ctr" defTabSz="457200" rtl="0" latinLnBrk="0">
        <a:lnSpc>
          <a:spcPct val="100000"/>
        </a:lnSpc>
        <a:spcBef>
          <a:spcPts val="0"/>
        </a:spcBef>
        <a:spcAft>
          <a:spcPts val="0"/>
        </a:spcAft>
        <a:buClrTx/>
        <a:buSzTx/>
        <a:buFontTx/>
        <a:buNone/>
        <a:tabLst/>
        <a:defRPr sz="4400" b="0" i="0" u="none" strike="noStrike" cap="none" spc="0" baseline="0">
          <a:ln>
            <a:noFill/>
          </a:ln>
          <a:solidFill>
            <a:srgbClr val="000000"/>
          </a:solidFill>
          <a:uFillTx/>
          <a:latin typeface="+mn-lt"/>
          <a:ea typeface="+mn-ea"/>
          <a:cs typeface="+mn-cs"/>
          <a:sym typeface="Calibri"/>
        </a:defRPr>
      </a:lvl5pPr>
      <a:lvl6pPr marL="0" marR="0" indent="457200" algn="ctr" defTabSz="457200" rtl="0" latinLnBrk="0">
        <a:lnSpc>
          <a:spcPct val="100000"/>
        </a:lnSpc>
        <a:spcBef>
          <a:spcPts val="0"/>
        </a:spcBef>
        <a:spcAft>
          <a:spcPts val="0"/>
        </a:spcAft>
        <a:buClrTx/>
        <a:buSzTx/>
        <a:buFontTx/>
        <a:buNone/>
        <a:tabLst/>
        <a:defRPr sz="4400" b="0" i="0" u="none" strike="noStrike" cap="none" spc="0" baseline="0">
          <a:ln>
            <a:noFill/>
          </a:ln>
          <a:solidFill>
            <a:srgbClr val="000000"/>
          </a:solidFill>
          <a:uFillTx/>
          <a:latin typeface="+mn-lt"/>
          <a:ea typeface="+mn-ea"/>
          <a:cs typeface="+mn-cs"/>
          <a:sym typeface="Calibri"/>
        </a:defRPr>
      </a:lvl6pPr>
      <a:lvl7pPr marL="0" marR="0" indent="914400" algn="ctr" defTabSz="457200" rtl="0" latinLnBrk="0">
        <a:lnSpc>
          <a:spcPct val="100000"/>
        </a:lnSpc>
        <a:spcBef>
          <a:spcPts val="0"/>
        </a:spcBef>
        <a:spcAft>
          <a:spcPts val="0"/>
        </a:spcAft>
        <a:buClrTx/>
        <a:buSzTx/>
        <a:buFontTx/>
        <a:buNone/>
        <a:tabLst/>
        <a:defRPr sz="4400" b="0" i="0" u="none" strike="noStrike" cap="none" spc="0" baseline="0">
          <a:ln>
            <a:noFill/>
          </a:ln>
          <a:solidFill>
            <a:srgbClr val="000000"/>
          </a:solidFill>
          <a:uFillTx/>
          <a:latin typeface="+mn-lt"/>
          <a:ea typeface="+mn-ea"/>
          <a:cs typeface="+mn-cs"/>
          <a:sym typeface="Calibri"/>
        </a:defRPr>
      </a:lvl7pPr>
      <a:lvl8pPr marL="0" marR="0" indent="1371600" algn="ctr" defTabSz="457200" rtl="0" latinLnBrk="0">
        <a:lnSpc>
          <a:spcPct val="100000"/>
        </a:lnSpc>
        <a:spcBef>
          <a:spcPts val="0"/>
        </a:spcBef>
        <a:spcAft>
          <a:spcPts val="0"/>
        </a:spcAft>
        <a:buClrTx/>
        <a:buSzTx/>
        <a:buFontTx/>
        <a:buNone/>
        <a:tabLst/>
        <a:defRPr sz="4400" b="0" i="0" u="none" strike="noStrike" cap="none" spc="0" baseline="0">
          <a:ln>
            <a:noFill/>
          </a:ln>
          <a:solidFill>
            <a:srgbClr val="000000"/>
          </a:solidFill>
          <a:uFillTx/>
          <a:latin typeface="+mn-lt"/>
          <a:ea typeface="+mn-ea"/>
          <a:cs typeface="+mn-cs"/>
          <a:sym typeface="Calibri"/>
        </a:defRPr>
      </a:lvl8pPr>
      <a:lvl9pPr marL="0" marR="0" indent="1828800" algn="ctr" defTabSz="457200" rtl="0" latinLnBrk="0">
        <a:lnSpc>
          <a:spcPct val="100000"/>
        </a:lnSpc>
        <a:spcBef>
          <a:spcPts val="0"/>
        </a:spcBef>
        <a:spcAft>
          <a:spcPts val="0"/>
        </a:spcAft>
        <a:buClrTx/>
        <a:buSzTx/>
        <a:buFontTx/>
        <a:buNone/>
        <a:tabLst/>
        <a:defRPr sz="4400" b="0" i="0" u="none" strike="noStrike" cap="none" spc="0" baseline="0">
          <a:ln>
            <a:noFill/>
          </a:ln>
          <a:solidFill>
            <a:srgbClr val="000000"/>
          </a:solidFill>
          <a:uFillTx/>
          <a:latin typeface="+mn-lt"/>
          <a:ea typeface="+mn-ea"/>
          <a:cs typeface="+mn-cs"/>
          <a:sym typeface="Calibri"/>
        </a:defRPr>
      </a:lvl9pPr>
    </p:titleStyle>
    <p:bodyStyle>
      <a:lvl1pPr marL="342900" marR="0" indent="-342900" algn="l" defTabSz="457200" rtl="0" latinLnBrk="0">
        <a:lnSpc>
          <a:spcPct val="100000"/>
        </a:lnSpc>
        <a:spcBef>
          <a:spcPts val="700"/>
        </a:spcBef>
        <a:spcAft>
          <a:spcPts val="0"/>
        </a:spcAft>
        <a:buClrTx/>
        <a:buSzPct val="100000"/>
        <a:buFont typeface="Arial"/>
        <a:buChar char="•"/>
        <a:tabLst/>
        <a:defRPr sz="3200" b="0" i="0" u="none" strike="noStrike" cap="none" spc="0" baseline="0">
          <a:ln>
            <a:noFill/>
          </a:ln>
          <a:solidFill>
            <a:srgbClr val="000000"/>
          </a:solidFill>
          <a:uFillTx/>
          <a:latin typeface="+mn-lt"/>
          <a:ea typeface="+mn-ea"/>
          <a:cs typeface="+mn-cs"/>
          <a:sym typeface="Calibri"/>
        </a:defRPr>
      </a:lvl1pPr>
      <a:lvl2pPr marL="783771" marR="0" indent="-326571" algn="l" defTabSz="457200" rtl="0" latinLnBrk="0">
        <a:lnSpc>
          <a:spcPct val="100000"/>
        </a:lnSpc>
        <a:spcBef>
          <a:spcPts val="700"/>
        </a:spcBef>
        <a:spcAft>
          <a:spcPts val="0"/>
        </a:spcAft>
        <a:buClrTx/>
        <a:buSzPct val="100000"/>
        <a:buFont typeface="Arial"/>
        <a:buChar char="–"/>
        <a:tabLst/>
        <a:defRPr sz="3200" b="0" i="0" u="none" strike="noStrike" cap="none" spc="0" baseline="0">
          <a:ln>
            <a:noFill/>
          </a:ln>
          <a:solidFill>
            <a:srgbClr val="000000"/>
          </a:solidFill>
          <a:uFillTx/>
          <a:latin typeface="+mn-lt"/>
          <a:ea typeface="+mn-ea"/>
          <a:cs typeface="+mn-cs"/>
          <a:sym typeface="Calibri"/>
        </a:defRPr>
      </a:lvl2pPr>
      <a:lvl3pPr marL="1219200" marR="0" indent="-304800" algn="l" defTabSz="457200" rtl="0" latinLnBrk="0">
        <a:lnSpc>
          <a:spcPct val="100000"/>
        </a:lnSpc>
        <a:spcBef>
          <a:spcPts val="700"/>
        </a:spcBef>
        <a:spcAft>
          <a:spcPts val="0"/>
        </a:spcAft>
        <a:buClrTx/>
        <a:buSzPct val="100000"/>
        <a:buFont typeface="Arial"/>
        <a:buChar char="•"/>
        <a:tabLst/>
        <a:defRPr sz="3200" b="0" i="0" u="none" strike="noStrike" cap="none" spc="0" baseline="0">
          <a:ln>
            <a:noFill/>
          </a:ln>
          <a:solidFill>
            <a:srgbClr val="000000"/>
          </a:solidFill>
          <a:uFillTx/>
          <a:latin typeface="+mn-lt"/>
          <a:ea typeface="+mn-ea"/>
          <a:cs typeface="+mn-cs"/>
          <a:sym typeface="Calibri"/>
        </a:defRPr>
      </a:lvl3pPr>
      <a:lvl4pPr marL="1737360" marR="0" indent="-365760" algn="l" defTabSz="457200" rtl="0" latinLnBrk="0">
        <a:lnSpc>
          <a:spcPct val="100000"/>
        </a:lnSpc>
        <a:spcBef>
          <a:spcPts val="700"/>
        </a:spcBef>
        <a:spcAft>
          <a:spcPts val="0"/>
        </a:spcAft>
        <a:buClrTx/>
        <a:buSzPct val="100000"/>
        <a:buFont typeface="Arial"/>
        <a:buChar char="–"/>
        <a:tabLst/>
        <a:defRPr sz="3200" b="0" i="0" u="none" strike="noStrike" cap="none" spc="0" baseline="0">
          <a:ln>
            <a:noFill/>
          </a:ln>
          <a:solidFill>
            <a:srgbClr val="000000"/>
          </a:solidFill>
          <a:uFillTx/>
          <a:latin typeface="+mn-lt"/>
          <a:ea typeface="+mn-ea"/>
          <a:cs typeface="+mn-cs"/>
          <a:sym typeface="Calibri"/>
        </a:defRPr>
      </a:lvl4pPr>
      <a:lvl5pPr marL="2194560" marR="0" indent="-365760" algn="l" defTabSz="457200" rtl="0" latinLnBrk="0">
        <a:lnSpc>
          <a:spcPct val="100000"/>
        </a:lnSpc>
        <a:spcBef>
          <a:spcPts val="700"/>
        </a:spcBef>
        <a:spcAft>
          <a:spcPts val="0"/>
        </a:spcAft>
        <a:buClrTx/>
        <a:buSzPct val="100000"/>
        <a:buFont typeface="Arial"/>
        <a:buChar char="»"/>
        <a:tabLst/>
        <a:defRPr sz="3200" b="0" i="0" u="none" strike="noStrike" cap="none" spc="0" baseline="0">
          <a:ln>
            <a:noFill/>
          </a:ln>
          <a:solidFill>
            <a:srgbClr val="000000"/>
          </a:solidFill>
          <a:uFillTx/>
          <a:latin typeface="+mn-lt"/>
          <a:ea typeface="+mn-ea"/>
          <a:cs typeface="+mn-cs"/>
          <a:sym typeface="Calibri"/>
        </a:defRPr>
      </a:lvl5pPr>
      <a:lvl6pPr marL="2651760" marR="0" indent="-365760" algn="l" defTabSz="457200" rtl="0" latinLnBrk="0">
        <a:lnSpc>
          <a:spcPct val="100000"/>
        </a:lnSpc>
        <a:spcBef>
          <a:spcPts val="700"/>
        </a:spcBef>
        <a:spcAft>
          <a:spcPts val="0"/>
        </a:spcAft>
        <a:buClrTx/>
        <a:buSzPct val="100000"/>
        <a:buFont typeface="Arial"/>
        <a:buChar char="•"/>
        <a:tabLst/>
        <a:defRPr sz="3200" b="0" i="0" u="none" strike="noStrike" cap="none" spc="0" baseline="0">
          <a:ln>
            <a:noFill/>
          </a:ln>
          <a:solidFill>
            <a:srgbClr val="000000"/>
          </a:solidFill>
          <a:uFillTx/>
          <a:latin typeface="+mn-lt"/>
          <a:ea typeface="+mn-ea"/>
          <a:cs typeface="+mn-cs"/>
          <a:sym typeface="Calibri"/>
        </a:defRPr>
      </a:lvl6pPr>
      <a:lvl7pPr marL="3108960" marR="0" indent="-365760" algn="l" defTabSz="457200" rtl="0" latinLnBrk="0">
        <a:lnSpc>
          <a:spcPct val="100000"/>
        </a:lnSpc>
        <a:spcBef>
          <a:spcPts val="700"/>
        </a:spcBef>
        <a:spcAft>
          <a:spcPts val="0"/>
        </a:spcAft>
        <a:buClrTx/>
        <a:buSzPct val="100000"/>
        <a:buFont typeface="Arial"/>
        <a:buChar char="•"/>
        <a:tabLst/>
        <a:defRPr sz="3200" b="0" i="0" u="none" strike="noStrike" cap="none" spc="0" baseline="0">
          <a:ln>
            <a:noFill/>
          </a:ln>
          <a:solidFill>
            <a:srgbClr val="000000"/>
          </a:solidFill>
          <a:uFillTx/>
          <a:latin typeface="+mn-lt"/>
          <a:ea typeface="+mn-ea"/>
          <a:cs typeface="+mn-cs"/>
          <a:sym typeface="Calibri"/>
        </a:defRPr>
      </a:lvl7pPr>
      <a:lvl8pPr marL="3566159" marR="0" indent="-365759" algn="l" defTabSz="457200" rtl="0" latinLnBrk="0">
        <a:lnSpc>
          <a:spcPct val="100000"/>
        </a:lnSpc>
        <a:spcBef>
          <a:spcPts val="700"/>
        </a:spcBef>
        <a:spcAft>
          <a:spcPts val="0"/>
        </a:spcAft>
        <a:buClrTx/>
        <a:buSzPct val="100000"/>
        <a:buFont typeface="Arial"/>
        <a:buChar char="•"/>
        <a:tabLst/>
        <a:defRPr sz="3200" b="0" i="0" u="none" strike="noStrike" cap="none" spc="0" baseline="0">
          <a:ln>
            <a:noFill/>
          </a:ln>
          <a:solidFill>
            <a:srgbClr val="000000"/>
          </a:solidFill>
          <a:uFillTx/>
          <a:latin typeface="+mn-lt"/>
          <a:ea typeface="+mn-ea"/>
          <a:cs typeface="+mn-cs"/>
          <a:sym typeface="Calibri"/>
        </a:defRPr>
      </a:lvl8pPr>
      <a:lvl9pPr marL="4023359" marR="0" indent="-365759" algn="l" defTabSz="457200" rtl="0" latinLnBrk="0">
        <a:lnSpc>
          <a:spcPct val="100000"/>
        </a:lnSpc>
        <a:spcBef>
          <a:spcPts val="700"/>
        </a:spcBef>
        <a:spcAft>
          <a:spcPts val="0"/>
        </a:spcAft>
        <a:buClrTx/>
        <a:buSzPct val="100000"/>
        <a:buFont typeface="Arial"/>
        <a:buChar char="•"/>
        <a:tabLst/>
        <a:defRPr sz="3200" b="0" i="0" u="none" strike="noStrike" cap="none" spc="0" baseline="0">
          <a:ln>
            <a:noFill/>
          </a:ln>
          <a:solidFill>
            <a:srgbClr val="000000"/>
          </a:solidFill>
          <a:uFillTx/>
          <a:latin typeface="+mn-lt"/>
          <a:ea typeface="+mn-ea"/>
          <a:cs typeface="+mn-cs"/>
          <a:sym typeface="Calibri"/>
        </a:defRPr>
      </a:lvl9pPr>
    </p:bodyStyle>
    <p:otherStyle>
      <a:lvl1pPr marL="0" marR="0" indent="0" algn="r" defTabSz="457200" rtl="0" latinLnBrk="0">
        <a:lnSpc>
          <a:spcPct val="100000"/>
        </a:lnSpc>
        <a:spcBef>
          <a:spcPts val="0"/>
        </a:spcBef>
        <a:spcAft>
          <a:spcPts val="0"/>
        </a:spcAft>
        <a:buClrTx/>
        <a:buSzTx/>
        <a:buFontTx/>
        <a:buNone/>
        <a:tabLst/>
        <a:defRPr sz="1200" b="0" i="0" u="none" strike="noStrike" cap="none" spc="0" baseline="0">
          <a:ln>
            <a:noFill/>
          </a:ln>
          <a:solidFill>
            <a:schemeClr val="tx1"/>
          </a:solidFill>
          <a:uFillTx/>
          <a:latin typeface="+mn-lt"/>
          <a:ea typeface="+mn-ea"/>
          <a:cs typeface="+mn-cs"/>
          <a:sym typeface="Calibri"/>
        </a:defRPr>
      </a:lvl1pPr>
      <a:lvl2pPr marL="0" marR="0" indent="457200" algn="r" defTabSz="457200" rtl="0" latinLnBrk="0">
        <a:lnSpc>
          <a:spcPct val="100000"/>
        </a:lnSpc>
        <a:spcBef>
          <a:spcPts val="0"/>
        </a:spcBef>
        <a:spcAft>
          <a:spcPts val="0"/>
        </a:spcAft>
        <a:buClrTx/>
        <a:buSzTx/>
        <a:buFontTx/>
        <a:buNone/>
        <a:tabLst/>
        <a:defRPr sz="1200" b="0" i="0" u="none" strike="noStrike" cap="none" spc="0" baseline="0">
          <a:ln>
            <a:noFill/>
          </a:ln>
          <a:solidFill>
            <a:schemeClr val="tx1"/>
          </a:solidFill>
          <a:uFillTx/>
          <a:latin typeface="+mn-lt"/>
          <a:ea typeface="+mn-ea"/>
          <a:cs typeface="+mn-cs"/>
          <a:sym typeface="Calibri"/>
        </a:defRPr>
      </a:lvl2pPr>
      <a:lvl3pPr marL="0" marR="0" indent="914400" algn="r" defTabSz="457200" rtl="0" latinLnBrk="0">
        <a:lnSpc>
          <a:spcPct val="100000"/>
        </a:lnSpc>
        <a:spcBef>
          <a:spcPts val="0"/>
        </a:spcBef>
        <a:spcAft>
          <a:spcPts val="0"/>
        </a:spcAft>
        <a:buClrTx/>
        <a:buSzTx/>
        <a:buFontTx/>
        <a:buNone/>
        <a:tabLst/>
        <a:defRPr sz="1200" b="0" i="0" u="none" strike="noStrike" cap="none" spc="0" baseline="0">
          <a:ln>
            <a:noFill/>
          </a:ln>
          <a:solidFill>
            <a:schemeClr val="tx1"/>
          </a:solidFill>
          <a:uFillTx/>
          <a:latin typeface="+mn-lt"/>
          <a:ea typeface="+mn-ea"/>
          <a:cs typeface="+mn-cs"/>
          <a:sym typeface="Calibri"/>
        </a:defRPr>
      </a:lvl3pPr>
      <a:lvl4pPr marL="0" marR="0" indent="1371600" algn="r" defTabSz="457200" rtl="0" latinLnBrk="0">
        <a:lnSpc>
          <a:spcPct val="100000"/>
        </a:lnSpc>
        <a:spcBef>
          <a:spcPts val="0"/>
        </a:spcBef>
        <a:spcAft>
          <a:spcPts val="0"/>
        </a:spcAft>
        <a:buClrTx/>
        <a:buSzTx/>
        <a:buFontTx/>
        <a:buNone/>
        <a:tabLst/>
        <a:defRPr sz="1200" b="0" i="0" u="none" strike="noStrike" cap="none" spc="0" baseline="0">
          <a:ln>
            <a:noFill/>
          </a:ln>
          <a:solidFill>
            <a:schemeClr val="tx1"/>
          </a:solidFill>
          <a:uFillTx/>
          <a:latin typeface="+mn-lt"/>
          <a:ea typeface="+mn-ea"/>
          <a:cs typeface="+mn-cs"/>
          <a:sym typeface="Calibri"/>
        </a:defRPr>
      </a:lvl4pPr>
      <a:lvl5pPr marL="0" marR="0" indent="1828800" algn="r" defTabSz="457200" rtl="0" latinLnBrk="0">
        <a:lnSpc>
          <a:spcPct val="100000"/>
        </a:lnSpc>
        <a:spcBef>
          <a:spcPts val="0"/>
        </a:spcBef>
        <a:spcAft>
          <a:spcPts val="0"/>
        </a:spcAft>
        <a:buClrTx/>
        <a:buSzTx/>
        <a:buFontTx/>
        <a:buNone/>
        <a:tabLst/>
        <a:defRPr sz="1200" b="0" i="0" u="none" strike="noStrike" cap="none" spc="0" baseline="0">
          <a:ln>
            <a:noFill/>
          </a:ln>
          <a:solidFill>
            <a:schemeClr val="tx1"/>
          </a:solidFill>
          <a:uFillTx/>
          <a:latin typeface="+mn-lt"/>
          <a:ea typeface="+mn-ea"/>
          <a:cs typeface="+mn-cs"/>
          <a:sym typeface="Calibri"/>
        </a:defRPr>
      </a:lvl5pPr>
      <a:lvl6pPr marL="0" marR="0" indent="2286000" algn="r" defTabSz="457200" rtl="0" latinLnBrk="0">
        <a:lnSpc>
          <a:spcPct val="100000"/>
        </a:lnSpc>
        <a:spcBef>
          <a:spcPts val="0"/>
        </a:spcBef>
        <a:spcAft>
          <a:spcPts val="0"/>
        </a:spcAft>
        <a:buClrTx/>
        <a:buSzTx/>
        <a:buFontTx/>
        <a:buNone/>
        <a:tabLst/>
        <a:defRPr sz="1200" b="0" i="0" u="none" strike="noStrike" cap="none" spc="0" baseline="0">
          <a:ln>
            <a:noFill/>
          </a:ln>
          <a:solidFill>
            <a:schemeClr val="tx1"/>
          </a:solidFill>
          <a:uFillTx/>
          <a:latin typeface="+mn-lt"/>
          <a:ea typeface="+mn-ea"/>
          <a:cs typeface="+mn-cs"/>
          <a:sym typeface="Calibri"/>
        </a:defRPr>
      </a:lvl6pPr>
      <a:lvl7pPr marL="0" marR="0" indent="2743200" algn="r" defTabSz="457200" rtl="0" latinLnBrk="0">
        <a:lnSpc>
          <a:spcPct val="100000"/>
        </a:lnSpc>
        <a:spcBef>
          <a:spcPts val="0"/>
        </a:spcBef>
        <a:spcAft>
          <a:spcPts val="0"/>
        </a:spcAft>
        <a:buClrTx/>
        <a:buSzTx/>
        <a:buFontTx/>
        <a:buNone/>
        <a:tabLst/>
        <a:defRPr sz="1200" b="0" i="0" u="none" strike="noStrike" cap="none" spc="0" baseline="0">
          <a:ln>
            <a:noFill/>
          </a:ln>
          <a:solidFill>
            <a:schemeClr val="tx1"/>
          </a:solidFill>
          <a:uFillTx/>
          <a:latin typeface="+mn-lt"/>
          <a:ea typeface="+mn-ea"/>
          <a:cs typeface="+mn-cs"/>
          <a:sym typeface="Calibri"/>
        </a:defRPr>
      </a:lvl7pPr>
      <a:lvl8pPr marL="0" marR="0" indent="3200400" algn="r" defTabSz="457200" rtl="0" latinLnBrk="0">
        <a:lnSpc>
          <a:spcPct val="100000"/>
        </a:lnSpc>
        <a:spcBef>
          <a:spcPts val="0"/>
        </a:spcBef>
        <a:spcAft>
          <a:spcPts val="0"/>
        </a:spcAft>
        <a:buClrTx/>
        <a:buSzTx/>
        <a:buFontTx/>
        <a:buNone/>
        <a:tabLst/>
        <a:defRPr sz="1200" b="0" i="0" u="none" strike="noStrike" cap="none" spc="0" baseline="0">
          <a:ln>
            <a:noFill/>
          </a:ln>
          <a:solidFill>
            <a:schemeClr val="tx1"/>
          </a:solidFill>
          <a:uFillTx/>
          <a:latin typeface="+mn-lt"/>
          <a:ea typeface="+mn-ea"/>
          <a:cs typeface="+mn-cs"/>
          <a:sym typeface="Calibri"/>
        </a:defRPr>
      </a:lvl8pPr>
      <a:lvl9pPr marL="0" marR="0" indent="3657600" algn="r" defTabSz="457200" rtl="0" latinLnBrk="0">
        <a:lnSpc>
          <a:spcPct val="100000"/>
        </a:lnSpc>
        <a:spcBef>
          <a:spcPts val="0"/>
        </a:spcBef>
        <a:spcAft>
          <a:spcPts val="0"/>
        </a:spcAft>
        <a:buClrTx/>
        <a:buSzTx/>
        <a:buFontTx/>
        <a:buNone/>
        <a:tabLst/>
        <a:defRPr sz="1200" b="0" i="0" u="none" strike="noStrike" cap="none" spc="0" baseline="0">
          <a:ln>
            <a:noFill/>
          </a:ln>
          <a:solidFill>
            <a:schemeClr val="tx1"/>
          </a:solidFill>
          <a:uFillTx/>
          <a:latin typeface="+mn-lt"/>
          <a:ea typeface="+mn-ea"/>
          <a:cs typeface="+mn-cs"/>
          <a:sym typeface="Calibri"/>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 name="Shape 112"/>
          <p:cNvSpPr/>
          <p:nvPr/>
        </p:nvSpPr>
        <p:spPr>
          <a:xfrm>
            <a:off x="3819728" y="6172017"/>
            <a:ext cx="5727401" cy="338554"/>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ctr">
              <a:defRPr sz="1600" i="1">
                <a:solidFill>
                  <a:srgbClr val="1F497D"/>
                </a:solidFill>
                <a:latin typeface="Times New Roman"/>
                <a:ea typeface="Times New Roman"/>
                <a:cs typeface="Times New Roman"/>
                <a:sym typeface="Times New Roman"/>
              </a:defRPr>
            </a:lvl1pPr>
          </a:lstStyle>
          <a:p>
            <a:r>
              <a:rPr lang="es-ES" dirty="0"/>
              <a:t>Marzo</a:t>
            </a:r>
            <a:r>
              <a:rPr dirty="0"/>
              <a:t> 2021</a:t>
            </a:r>
          </a:p>
        </p:txBody>
      </p:sp>
      <p:sp>
        <p:nvSpPr>
          <p:cNvPr id="113" name="Shape 113"/>
          <p:cNvSpPr>
            <a:spLocks noGrp="1"/>
          </p:cNvSpPr>
          <p:nvPr>
            <p:ph type="subTitle" sz="quarter" idx="1"/>
          </p:nvPr>
        </p:nvSpPr>
        <p:spPr>
          <a:xfrm>
            <a:off x="4065916" y="5589959"/>
            <a:ext cx="5235024" cy="751336"/>
          </a:xfrm>
          <a:prstGeom prst="rect">
            <a:avLst/>
          </a:prstGeom>
        </p:spPr>
        <p:txBody>
          <a:bodyPr/>
          <a:lstStyle>
            <a:lvl1pPr>
              <a:defRPr>
                <a:solidFill>
                  <a:srgbClr val="1F497D"/>
                </a:solidFill>
                <a:latin typeface="Times New Roman"/>
                <a:ea typeface="Times New Roman"/>
                <a:cs typeface="Times New Roman"/>
                <a:sym typeface="Times New Roman"/>
              </a:defRPr>
            </a:lvl1pPr>
          </a:lstStyle>
          <a:p>
            <a:r>
              <a:rPr dirty="0"/>
              <a:t>Prof. </a:t>
            </a:r>
            <a:r>
              <a:rPr dirty="0" err="1"/>
              <a:t>Mónica</a:t>
            </a:r>
            <a:r>
              <a:rPr dirty="0"/>
              <a:t> Legaspi </a:t>
            </a:r>
            <a:r>
              <a:rPr dirty="0" err="1"/>
              <a:t>Díaz</a:t>
            </a:r>
            <a:endParaRPr dirty="0"/>
          </a:p>
        </p:txBody>
      </p:sp>
      <p:sp>
        <p:nvSpPr>
          <p:cNvPr id="114" name="Shape 114"/>
          <p:cNvSpPr/>
          <p:nvPr/>
        </p:nvSpPr>
        <p:spPr>
          <a:xfrm>
            <a:off x="477075" y="2249067"/>
            <a:ext cx="8149071" cy="193899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ctr">
              <a:defRPr sz="4000" b="1">
                <a:solidFill>
                  <a:srgbClr val="1F497D"/>
                </a:solidFill>
                <a:latin typeface="Times New Roman"/>
                <a:ea typeface="Times New Roman"/>
                <a:cs typeface="Times New Roman"/>
                <a:sym typeface="Times New Roman"/>
              </a:defRPr>
            </a:pPr>
            <a:r>
              <a:rPr dirty="0" err="1">
                <a:solidFill>
                  <a:schemeClr val="accent1">
                    <a:lumMod val="75000"/>
                  </a:schemeClr>
                </a:solidFill>
              </a:rPr>
              <a:t>Responsabilidad</a:t>
            </a:r>
            <a:r>
              <a:rPr dirty="0">
                <a:solidFill>
                  <a:schemeClr val="accent1">
                    <a:lumMod val="75000"/>
                  </a:schemeClr>
                </a:solidFill>
              </a:rPr>
              <a:t> Patrimonial </a:t>
            </a:r>
            <a:r>
              <a:rPr lang="es-ES" dirty="0">
                <a:solidFill>
                  <a:schemeClr val="accent1">
                    <a:lumMod val="75000"/>
                  </a:schemeClr>
                </a:solidFill>
              </a:rPr>
              <a:t>en materia de urbanismo en el ámbito local</a:t>
            </a:r>
            <a:endParaRPr dirty="0">
              <a:solidFill>
                <a:schemeClr val="accent1">
                  <a:lumMod val="75000"/>
                </a:schemeClr>
              </a:solidFill>
            </a:endParaRPr>
          </a:p>
        </p:txBody>
      </p:sp>
    </p:spTree>
  </p:cSld>
  <p:clrMapOvr>
    <a:masterClrMapping/>
  </p:clrMapOvr>
  <p:transition spd="med"/>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90465" y="1259634"/>
            <a:ext cx="7811305" cy="1296954"/>
          </a:xfrm>
          <a:ln>
            <a:solidFill>
              <a:srgbClr val="FF0000"/>
            </a:solidFill>
          </a:ln>
          <a:effectLst>
            <a:outerShdw blurRad="50800" dist="38100" algn="l" rotWithShape="0">
              <a:prstClr val="black">
                <a:alpha val="40000"/>
              </a:prstClr>
            </a:outerShdw>
          </a:effectLst>
        </p:spPr>
        <p:txBody>
          <a:bodyPr>
            <a:normAutofit fontScale="62500" lnSpcReduction="20000"/>
          </a:bodyPr>
          <a:lstStyle/>
          <a:p>
            <a:endParaRPr lang="es-ES" i="1" dirty="0"/>
          </a:p>
          <a:p>
            <a:endParaRPr lang="es-ES" i="1" dirty="0"/>
          </a:p>
          <a:p>
            <a:pPr algn="just"/>
            <a:r>
              <a:rPr lang="es-ES" dirty="0">
                <a:solidFill>
                  <a:srgbClr val="FF0000"/>
                </a:solidFill>
              </a:rPr>
              <a:t>Se solicita información en relación con la consideración como nexo causal de las solicitudes de responsabilidad patrimonial presentadas frente al Ayuntamiento la instalación de unos bordillos para evitar que los vehículos aparquen cerca de la acera.</a:t>
            </a:r>
            <a:endParaRPr lang="en-GB" dirty="0">
              <a:solidFill>
                <a:srgbClr val="FF0000"/>
              </a:solidFill>
            </a:endParaRPr>
          </a:p>
          <a:p>
            <a:pPr algn="just"/>
            <a:endParaRPr lang="es-ES" i="1" dirty="0"/>
          </a:p>
          <a:p>
            <a:endParaRPr lang="es-ES" sz="1400" dirty="0">
              <a:solidFill>
                <a:srgbClr val="FF0000"/>
              </a:solidFill>
            </a:endParaRPr>
          </a:p>
        </p:txBody>
      </p:sp>
      <p:sp>
        <p:nvSpPr>
          <p:cNvPr id="6" name="Marcador de contenido 5"/>
          <p:cNvSpPr>
            <a:spLocks noGrp="1"/>
          </p:cNvSpPr>
          <p:nvPr>
            <p:ph sz="half" idx="2"/>
          </p:nvPr>
        </p:nvSpPr>
        <p:spPr>
          <a:xfrm>
            <a:off x="559837" y="2892490"/>
            <a:ext cx="7941933" cy="3475653"/>
          </a:xfrm>
        </p:spPr>
        <p:txBody>
          <a:bodyPr>
            <a:normAutofit fontScale="25000" lnSpcReduction="20000"/>
          </a:bodyPr>
          <a:lstStyle/>
          <a:p>
            <a:pPr algn="just" fontAlgn="base"/>
            <a:r>
              <a:rPr lang="es-ES" sz="5600" dirty="0"/>
              <a:t>Por tanto, </a:t>
            </a:r>
            <a:r>
              <a:rPr lang="es-ES" sz="5600" b="1" dirty="0"/>
              <a:t>si bien constituye un requisito indispensable para que prosperen las reclamaciones de responsabilidad patrimonial, </a:t>
            </a:r>
            <a:r>
              <a:rPr lang="es-ES" sz="5600" b="1" dirty="0">
                <a:solidFill>
                  <a:srgbClr val="FF0000"/>
                </a:solidFill>
              </a:rPr>
              <a:t>el hecho de que no se presente inicialmente la valoración económica de los daños no es causa de inadmisión de aquellas “cuando ello no fuere posible</a:t>
            </a:r>
            <a:r>
              <a:rPr lang="es-ES" sz="5600" b="1" dirty="0"/>
              <a:t>”, sino que es suficiente con que el certificado valorativo se presente antes de la finalización del expediente.</a:t>
            </a:r>
          </a:p>
          <a:p>
            <a:pPr marL="0" indent="0" algn="just" fontAlgn="base">
              <a:buNone/>
            </a:pPr>
            <a:endParaRPr lang="en-GB" sz="5600" b="1" dirty="0"/>
          </a:p>
          <a:p>
            <a:pPr algn="just" fontAlgn="base"/>
            <a:r>
              <a:rPr lang="es-ES" sz="5600" dirty="0"/>
              <a:t>Así lo entiende, por ejemplo, la STSJ Islas Canarias de 4 de enero de 1999 cuando advierte que: </a:t>
            </a:r>
            <a:r>
              <a:rPr lang="es-ES" sz="5600" i="1" dirty="0">
                <a:solidFill>
                  <a:srgbClr val="FF0000"/>
                </a:solidFill>
              </a:rPr>
              <a:t>«Aunque en la solicitud inicial formulada por el actor en vía administrativa a los fines de ser indemnizado del accidente en cuestión no se cuantificaron los daños y perjuicios originados, ello no es óbice para la revisión jurisdiccional instada con respecto al acto denegatorio presunto de la Administración, pues la especificación de las lesiones producidas (rotura de labio superior y de varios dientes de la mandíbula superior) en la reclamación inicial, unido a la narración de la forma en la que se produjeron los hechos y a que la evaluación económica de la responsabilidad patrimonial no es impuesta con carácter necesario ab initio, </a:t>
            </a:r>
            <a:r>
              <a:rPr lang="es-ES" sz="5600" b="1" i="1" dirty="0">
                <a:solidFill>
                  <a:srgbClr val="FF0000"/>
                </a:solidFill>
              </a:rPr>
              <a:t>sino únicamente en caso de que sea posible».</a:t>
            </a:r>
            <a:endParaRPr lang="en-GB" sz="5600" b="1" i="1" dirty="0">
              <a:solidFill>
                <a:srgbClr val="FF0000"/>
              </a:solidFill>
            </a:endParaRPr>
          </a:p>
          <a:p>
            <a:pPr marL="0" indent="0" algn="just">
              <a:buNone/>
            </a:pPr>
            <a:r>
              <a:rPr lang="es-ES" sz="5600" i="1" dirty="0">
                <a:solidFill>
                  <a:srgbClr val="FF0000"/>
                </a:solidFill>
              </a:rPr>
              <a:t> </a:t>
            </a:r>
            <a:endParaRPr lang="en-GB" sz="5600" i="1" dirty="0">
              <a:solidFill>
                <a:srgbClr val="FF0000"/>
              </a:solidFill>
            </a:endParaRPr>
          </a:p>
          <a:p>
            <a:endParaRPr lang="es-ES" sz="1550" b="1" dirty="0"/>
          </a:p>
        </p:txBody>
      </p:sp>
    </p:spTree>
    <p:extLst>
      <p:ext uri="{BB962C8B-B14F-4D97-AF65-F5344CB8AC3E}">
        <p14:creationId xmlns:p14="http://schemas.microsoft.com/office/powerpoint/2010/main" val="425291845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42229" y="1325333"/>
            <a:ext cx="7986230" cy="2173647"/>
          </a:xfrm>
          <a:ln>
            <a:solidFill>
              <a:srgbClr val="FF0000"/>
            </a:solidFill>
          </a:ln>
          <a:effectLst>
            <a:outerShdw blurRad="50800" dist="38100" algn="l" rotWithShape="0">
              <a:prstClr val="black">
                <a:alpha val="40000"/>
              </a:prstClr>
            </a:outerShdw>
          </a:effectLst>
        </p:spPr>
        <p:txBody>
          <a:bodyPr>
            <a:normAutofit fontScale="40000" lnSpcReduction="20000"/>
          </a:bodyPr>
          <a:lstStyle/>
          <a:p>
            <a:endParaRPr lang="es-ES" i="1" dirty="0"/>
          </a:p>
          <a:p>
            <a:pPr algn="just"/>
            <a:endParaRPr lang="es-ES" sz="1400" i="1" dirty="0"/>
          </a:p>
          <a:p>
            <a:pPr algn="just"/>
            <a:endParaRPr lang="es-ES" sz="1400" i="1" dirty="0"/>
          </a:p>
          <a:p>
            <a:pPr algn="just">
              <a:lnSpc>
                <a:spcPct val="120000"/>
              </a:lnSpc>
            </a:pPr>
            <a:endParaRPr lang="es-ES" sz="1400" i="1" dirty="0"/>
          </a:p>
          <a:p>
            <a:pPr algn="just">
              <a:lnSpc>
                <a:spcPct val="120000"/>
              </a:lnSpc>
              <a:spcBef>
                <a:spcPts val="0"/>
              </a:spcBef>
            </a:pPr>
            <a:endParaRPr lang="es-ES" sz="4300" i="1" dirty="0"/>
          </a:p>
          <a:p>
            <a:pPr algn="just">
              <a:lnSpc>
                <a:spcPct val="120000"/>
              </a:lnSpc>
            </a:pPr>
            <a:r>
              <a:rPr lang="es-ES" sz="4300" i="1" dirty="0">
                <a:solidFill>
                  <a:srgbClr val="FF0000"/>
                </a:solidFill>
              </a:rPr>
              <a:t>Se concedió licencia para la reforma de un edificio, sin que el Ayuntamiento tuviese en cuenta que se trataba de un inmueble incluido en el catálogo de bienes de interés cultural e histórico. La Consejería ha paralizado las obras. ¿Tiene derecho el particular a ser indemnizado por los daños y perjuicios que le ocasiona tal paralización?</a:t>
            </a:r>
            <a:endParaRPr lang="en-GB" sz="4300" dirty="0">
              <a:solidFill>
                <a:srgbClr val="FF0000"/>
              </a:solidFill>
            </a:endParaRPr>
          </a:p>
          <a:p>
            <a:pPr algn="just">
              <a:lnSpc>
                <a:spcPct val="120000"/>
              </a:lnSpc>
            </a:pPr>
            <a:endParaRPr lang="es-ES" sz="4300" i="1" dirty="0"/>
          </a:p>
          <a:p>
            <a:pPr algn="just"/>
            <a:endParaRPr lang="es-ES" i="1" dirty="0"/>
          </a:p>
          <a:p>
            <a:endParaRPr lang="es-ES" sz="1400" dirty="0">
              <a:solidFill>
                <a:srgbClr val="FF0000"/>
              </a:solidFill>
            </a:endParaRPr>
          </a:p>
        </p:txBody>
      </p:sp>
    </p:spTree>
    <p:extLst>
      <p:ext uri="{BB962C8B-B14F-4D97-AF65-F5344CB8AC3E}">
        <p14:creationId xmlns:p14="http://schemas.microsoft.com/office/powerpoint/2010/main" val="367600692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77500" lnSpcReduction="20000"/>
          </a:bodyPr>
          <a:lstStyle/>
          <a:p>
            <a:pPr algn="just"/>
            <a:r>
              <a:rPr lang="es-ES" sz="1600" dirty="0"/>
              <a:t>El art. 16 del Reglamento de Servicios de las Corporaciones Locales, aprobado por Decreto de 17 de junio de 1955, prevé y regula diversos supuestos de extinción de licencias locales, que suelen reconducirse a los conceptos de </a:t>
            </a:r>
            <a:r>
              <a:rPr lang="es-ES" sz="1600" b="1" dirty="0"/>
              <a:t>resolución, revocación y anulación.</a:t>
            </a:r>
            <a:r>
              <a:rPr lang="es-ES" sz="1600" dirty="0"/>
              <a:t> El </a:t>
            </a:r>
            <a:r>
              <a:rPr lang="es-ES" sz="1600" b="1" dirty="0"/>
              <a:t>concepto de anulación de licencia hace referencia al supuesto en que hubiera sido otorgada erróneamente (art. 16.2 RS). Hay que entender que se refiere al error jurídico o de derecho. </a:t>
            </a:r>
            <a:r>
              <a:rPr lang="es-ES" sz="1600" b="1" dirty="0">
                <a:solidFill>
                  <a:srgbClr val="FF0000"/>
                </a:solidFill>
              </a:rPr>
              <a:t>El error, en el caso que plantean, se circunscribe, al parecer, a la omisión del informe preciso y necesario para otorgar la licencia. Si no se tratara de un error que afecta al procedimiento exclusivamente </a:t>
            </a:r>
            <a:r>
              <a:rPr lang="es-ES" sz="1600" dirty="0">
                <a:solidFill>
                  <a:srgbClr val="FF0000"/>
                </a:solidFill>
              </a:rPr>
              <a:t>y sí de un error que diera lugar a su anulación, la cuestión resultaría más grave. </a:t>
            </a:r>
            <a:endParaRPr lang="en-GB" sz="1600" dirty="0">
              <a:solidFill>
                <a:srgbClr val="FF0000"/>
              </a:solidFill>
            </a:endParaRPr>
          </a:p>
          <a:p>
            <a:pPr algn="just"/>
            <a:r>
              <a:rPr lang="es-ES" sz="1600" dirty="0"/>
              <a:t>El Texto Refundido de la Ley del Suelo, incorporó, además de la </a:t>
            </a:r>
            <a:r>
              <a:rPr lang="es-ES" sz="1600" b="1" dirty="0">
                <a:solidFill>
                  <a:srgbClr val="FF0000"/>
                </a:solidFill>
              </a:rPr>
              <a:t>anulación de la licencia como posible causa de indemnización, la demora y la denegación improcedente</a:t>
            </a:r>
            <a:r>
              <a:rPr lang="es-ES" sz="1600" dirty="0"/>
              <a:t>. Uno y otro texto se remitían a las normas sobre responsabilidad administrativa. En la misma línea se inserta el art. 44.2 de la Ley 6/1998, de 13 de abril, sobre Régimen del Suelo y Valoraciones (LRSV); este precepto </a:t>
            </a:r>
            <a:r>
              <a:rPr lang="es-ES" sz="1600" b="1" dirty="0"/>
              <a:t>excluye de responsabilidad el supuesto de dolo, culpa o negligencia grave imputable al peticionario</a:t>
            </a:r>
            <a:r>
              <a:rPr lang="es-ES" sz="1600" dirty="0"/>
              <a:t>. </a:t>
            </a:r>
            <a:r>
              <a:rPr lang="es-ES" sz="1600" u="sng" dirty="0">
                <a:solidFill>
                  <a:srgbClr val="FF0000"/>
                </a:solidFill>
              </a:rPr>
              <a:t>La carga de la prueba </a:t>
            </a:r>
            <a:r>
              <a:rPr lang="es-ES" sz="1600" b="1" u="sng" dirty="0">
                <a:solidFill>
                  <a:srgbClr val="FF0000"/>
                </a:solidFill>
              </a:rPr>
              <a:t>del dolo, culpa o negligencia </a:t>
            </a:r>
            <a:r>
              <a:rPr lang="es-ES" sz="1600" u="sng" dirty="0">
                <a:solidFill>
                  <a:srgbClr val="FF0000"/>
                </a:solidFill>
              </a:rPr>
              <a:t>corresponde a la Administración y para ello no basta el conocimiento por parte del peticionario de la ilegalidad de la licencia para imputarle la culpa, por cuanto tiene declarada la jurisprudencia del Tribunal Supremo que </a:t>
            </a:r>
            <a:r>
              <a:rPr lang="es-ES" sz="1600" b="1" u="sng" dirty="0">
                <a:solidFill>
                  <a:srgbClr val="FF0000"/>
                </a:solidFill>
              </a:rPr>
              <a:t>«es obvia la obligación de la Administración municipal de comprobar la adecuación del proyecto con el Ordenamiento jurídico</a:t>
            </a:r>
            <a:r>
              <a:rPr lang="es-ES" sz="1600" u="sng" dirty="0">
                <a:solidFill>
                  <a:srgbClr val="FF0000"/>
                </a:solidFill>
              </a:rPr>
              <a:t>» [STS de 16 de octubre de 1984 (ponente: Marín Ruiz)]. </a:t>
            </a:r>
            <a:endParaRPr lang="en-GB" sz="1600" u="sng" dirty="0">
              <a:solidFill>
                <a:srgbClr val="FF0000"/>
              </a:solidFill>
            </a:endParaRPr>
          </a:p>
          <a:p>
            <a:pPr algn="just"/>
            <a:r>
              <a:rPr lang="es-ES" sz="1600" b="1" dirty="0"/>
              <a:t>Tanto se trate de omisión del trámite necesario de informe de la Junta autonómica, si éste era preciso, como si se trata de </a:t>
            </a:r>
            <a:r>
              <a:rPr lang="es-ES" sz="1600" b="1" dirty="0">
                <a:solidFill>
                  <a:srgbClr val="FF0000"/>
                </a:solidFill>
              </a:rPr>
              <a:t>una infracción legal de fondo en el otorgamiento de la licencia, es evidente que ha existido un anormal funcionamiento de la actividad urbanística del Ayuntamiento, que ello puede producir un daño ‐que el perjudicado debe acreditar y la Administración constatar‐ y que ello es imputable al Ayuntamiento, salvo que éste acredite dolo, culpa o negligencia grave imputable al peticionario.</a:t>
            </a:r>
            <a:endParaRPr lang="en-GB" sz="1600" dirty="0">
              <a:solidFill>
                <a:srgbClr val="FF0000"/>
              </a:solidFill>
            </a:endParaRPr>
          </a:p>
          <a:p>
            <a:pPr algn="just"/>
            <a:r>
              <a:rPr lang="es-ES" sz="1600" b="1" dirty="0"/>
              <a:t>En definitiva, la suspensión de obra puede ser un supuesto indemnizatorio, si se dan los requisitos que la Ley 39/2015 exige. Y con mucho más motivo la posible anulación de la licencia; a tenor del cual genera un supuesto indemnizatorio la anulación, la denegación improcedente o la demora injustificada. Tramiten el correspondiente expediente para acreditar que concurren las circunstancias necesarias para indemnizar y cuantificar los perjuicios de la demora, o de la anulación si tiene lugar.</a:t>
            </a:r>
            <a:endParaRPr lang="en-GB" sz="1600" b="1" dirty="0"/>
          </a:p>
          <a:p>
            <a:endParaRPr lang="es-ES" sz="1550" b="1" dirty="0"/>
          </a:p>
        </p:txBody>
      </p:sp>
    </p:spTree>
    <p:extLst>
      <p:ext uri="{BB962C8B-B14F-4D97-AF65-F5344CB8AC3E}">
        <p14:creationId xmlns:p14="http://schemas.microsoft.com/office/powerpoint/2010/main" val="288599168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42229" y="1325333"/>
            <a:ext cx="7986230" cy="2173647"/>
          </a:xfrm>
          <a:ln>
            <a:solidFill>
              <a:srgbClr val="FF0000"/>
            </a:solidFill>
          </a:ln>
          <a:effectLst>
            <a:outerShdw blurRad="50800" dist="38100" algn="l" rotWithShape="0">
              <a:prstClr val="black">
                <a:alpha val="40000"/>
              </a:prstClr>
            </a:outerShdw>
          </a:effectLst>
        </p:spPr>
        <p:txBody>
          <a:bodyPr>
            <a:normAutofit/>
          </a:bodyPr>
          <a:lstStyle/>
          <a:p>
            <a:endParaRPr lang="es-ES" i="1" dirty="0"/>
          </a:p>
          <a:p>
            <a:pPr algn="just"/>
            <a:endParaRPr lang="es-ES" sz="1400" i="1" dirty="0"/>
          </a:p>
          <a:p>
            <a:pPr algn="just"/>
            <a:endParaRPr lang="es-ES" sz="1400" i="1" dirty="0"/>
          </a:p>
          <a:p>
            <a:pPr algn="just">
              <a:lnSpc>
                <a:spcPct val="120000"/>
              </a:lnSpc>
            </a:pPr>
            <a:r>
              <a:rPr lang="es-ES" i="1" dirty="0"/>
              <a:t> </a:t>
            </a:r>
            <a:r>
              <a:rPr lang="es-ES" i="1" dirty="0">
                <a:solidFill>
                  <a:srgbClr val="FF0000"/>
                </a:solidFill>
              </a:rPr>
              <a:t>¿Es posible actualmente la revocación de las licencias?</a:t>
            </a:r>
            <a:endParaRPr lang="es-ES" sz="1400" i="1" dirty="0">
              <a:solidFill>
                <a:srgbClr val="FF0000"/>
              </a:solidFill>
            </a:endParaRPr>
          </a:p>
          <a:p>
            <a:pPr algn="just">
              <a:lnSpc>
                <a:spcPct val="120000"/>
              </a:lnSpc>
              <a:spcBef>
                <a:spcPts val="0"/>
              </a:spcBef>
            </a:pPr>
            <a:endParaRPr lang="es-ES" sz="4300" i="1" dirty="0">
              <a:solidFill>
                <a:srgbClr val="FF0000"/>
              </a:solidFill>
            </a:endParaRPr>
          </a:p>
          <a:p>
            <a:pPr algn="just"/>
            <a:endParaRPr lang="es-ES" i="1" dirty="0"/>
          </a:p>
          <a:p>
            <a:endParaRPr lang="es-ES" sz="1400" dirty="0">
              <a:solidFill>
                <a:srgbClr val="FF0000"/>
              </a:solidFill>
            </a:endParaRPr>
          </a:p>
        </p:txBody>
      </p:sp>
    </p:spTree>
    <p:extLst>
      <p:ext uri="{BB962C8B-B14F-4D97-AF65-F5344CB8AC3E}">
        <p14:creationId xmlns:p14="http://schemas.microsoft.com/office/powerpoint/2010/main" val="17715382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47500" lnSpcReduction="20000"/>
          </a:bodyPr>
          <a:lstStyle/>
          <a:p>
            <a:pPr algn="just"/>
            <a:r>
              <a:rPr lang="es-ES" b="1" dirty="0">
                <a:solidFill>
                  <a:srgbClr val="FF0000"/>
                </a:solidFill>
              </a:rPr>
              <a:t>La revocabilidad de los actos administrativos tiene, entre otros límites, el que los actos declaratorios de derechos no pueden ser revisados, revocados, ni anulados de oficio por la propia Administración sino es cumpliendo lo preceptuado en el artículo 106 LPAC. </a:t>
            </a:r>
          </a:p>
          <a:p>
            <a:pPr algn="just"/>
            <a:r>
              <a:rPr lang="es-ES" dirty="0"/>
              <a:t>Por otra parte, </a:t>
            </a:r>
            <a:r>
              <a:rPr lang="es-ES" b="1" dirty="0">
                <a:solidFill>
                  <a:srgbClr val="FF0000"/>
                </a:solidFill>
              </a:rPr>
              <a:t>sólo los actos nulos de pleno derecho pueden ser revisados y anulados de oficio</a:t>
            </a:r>
            <a:r>
              <a:rPr lang="es-ES" i="1" dirty="0">
                <a:solidFill>
                  <a:srgbClr val="FF0000"/>
                </a:solidFill>
              </a:rPr>
              <a:t>: Las administraciones públicas en cualquier momento, por iniciativa propia o a instancia del interesado y previo dictamen favorable del Consejo de Estado, declararán de oficio la nulidad de los actos administrativos que hayan puesto fin a la vía administrativa y que no hayan sido recurridos en plazo en los supuestos previstos en el artículo 47.1.</a:t>
            </a:r>
            <a:endParaRPr lang="en-GB" i="1" dirty="0">
              <a:solidFill>
                <a:srgbClr val="FF0000"/>
              </a:solidFill>
            </a:endParaRPr>
          </a:p>
          <a:p>
            <a:pPr algn="just"/>
            <a:r>
              <a:rPr lang="es-ES" b="1" dirty="0"/>
              <a:t>Todo ello con la particularidad de que, respecto de las licencias urbanísticas, es posible la revisión de oficio en el supuesto de que la licencia esté incursa en una infracción urbanística manifiesta y grave, en cuyo caso no es sólo potestativa, sino obligatoria la revocación, lo que debe tener lugar dentro de los cuatro años que al efecto establece la legislación urbanística.</a:t>
            </a:r>
            <a:endParaRPr lang="en-GB" b="1" dirty="0"/>
          </a:p>
          <a:p>
            <a:pPr algn="just"/>
            <a:r>
              <a:rPr lang="es-ES" dirty="0"/>
              <a:t>Además, </a:t>
            </a:r>
            <a:r>
              <a:rPr lang="es-ES" dirty="0">
                <a:solidFill>
                  <a:srgbClr val="FF0000"/>
                </a:solidFill>
              </a:rPr>
              <a:t>en materia de licencias urbanísticas, el Reglamento de Servicios de las Corporaciones Locales regula, en su art. 16.1</a:t>
            </a:r>
            <a:r>
              <a:rPr lang="es-ES" b="1" dirty="0">
                <a:solidFill>
                  <a:srgbClr val="FF0000"/>
                </a:solidFill>
              </a:rPr>
              <a:t>, otros supuestos de revisión de licencias con objeto de regular la posibilidad de que la Administración pueda volver sobre un acto, no por razones de legalidad, sino por razones de conveniencia del interés público, lo que puede venir constituido por circunstancias y razones objetivas (l</a:t>
            </a:r>
            <a:r>
              <a:rPr lang="es-ES" dirty="0">
                <a:solidFill>
                  <a:srgbClr val="FF0000"/>
                </a:solidFill>
              </a:rPr>
              <a:t>a desaparición de las circunstancias que motivaron su otorgamiento) </a:t>
            </a:r>
            <a:r>
              <a:rPr lang="es-ES" b="1" dirty="0">
                <a:solidFill>
                  <a:srgbClr val="FF0000"/>
                </a:solidFill>
              </a:rPr>
              <a:t>o subjetivas y de oportunidad </a:t>
            </a:r>
            <a:r>
              <a:rPr lang="es-ES" dirty="0"/>
              <a:t>(por adopción de nuevos criterios de apreciación del interés público). En estos últimos casos, pese a que la revisión o revocación no tiene lugar por motivos de legalidad, la revocación será posible de conformidad con dicho art. 16 RS.</a:t>
            </a:r>
            <a:endParaRPr lang="en-GB" dirty="0"/>
          </a:p>
          <a:p>
            <a:pPr algn="just"/>
            <a:r>
              <a:rPr lang="es-ES" dirty="0"/>
              <a:t>Por lo que se refiere a la responsabilidad de la Entidad local en los supuestos de revocación (potestativa: por nuevos criterios de apreciación) y de anulación de licencia (razones de legalidad), el apartado tercero del art. 16 RS establece que la revisión o revocación en ambos supuestos </a:t>
            </a:r>
            <a:r>
              <a:rPr lang="es-ES" b="1" dirty="0">
                <a:solidFill>
                  <a:srgbClr val="FF0000"/>
                </a:solidFill>
              </a:rPr>
              <a:t>«comportará el resarcimiento de daños y perjuicios que se causaren</a:t>
            </a:r>
            <a:r>
              <a:rPr lang="es-ES" dirty="0"/>
              <a:t>». Por otra parte, en el ordenamiento urbanístico se reitera </a:t>
            </a:r>
            <a:r>
              <a:rPr lang="es-ES" b="1" dirty="0">
                <a:solidFill>
                  <a:srgbClr val="FF0000"/>
                </a:solidFill>
              </a:rPr>
              <a:t>la regla general de la responsabilidad patrimonial de la Administración por causa de anulación de una licencia en vía administrativa o contenciosa, salvo que hubiera habido dolo o negligencia grave imputable al perjudicado.</a:t>
            </a:r>
            <a:endParaRPr lang="en-GB" b="1" dirty="0">
              <a:solidFill>
                <a:srgbClr val="FF0000"/>
              </a:solidFill>
            </a:endParaRPr>
          </a:p>
          <a:p>
            <a:pPr algn="just"/>
            <a:r>
              <a:rPr lang="es-ES" b="1" dirty="0">
                <a:solidFill>
                  <a:srgbClr val="FF0000"/>
                </a:solidFill>
              </a:rPr>
              <a:t>En definitiva, es posible la revocación de una licencia por razones de legalidad (anulación) y es posible la revocación propiamente dicha por razones de oportunidad, pero en todo caso deberá la Administración indemnizar, y ello incluso cuando se trate de revisión de oficio por razones de legalidad.</a:t>
            </a:r>
            <a:endParaRPr lang="en-GB" b="1" dirty="0">
              <a:solidFill>
                <a:srgbClr val="FF0000"/>
              </a:solidFill>
            </a:endParaRPr>
          </a:p>
          <a:p>
            <a:endParaRPr lang="es-ES" sz="1550" b="1" dirty="0"/>
          </a:p>
        </p:txBody>
      </p:sp>
    </p:spTree>
    <p:extLst>
      <p:ext uri="{BB962C8B-B14F-4D97-AF65-F5344CB8AC3E}">
        <p14:creationId xmlns:p14="http://schemas.microsoft.com/office/powerpoint/2010/main" val="206793630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42229" y="1325333"/>
            <a:ext cx="7986230" cy="3246667"/>
          </a:xfrm>
          <a:ln>
            <a:solidFill>
              <a:srgbClr val="FF0000"/>
            </a:solidFill>
          </a:ln>
          <a:effectLst>
            <a:outerShdw blurRad="50800" dist="38100" algn="l" rotWithShape="0">
              <a:prstClr val="black">
                <a:alpha val="40000"/>
              </a:prstClr>
            </a:outerShdw>
          </a:effectLst>
        </p:spPr>
        <p:txBody>
          <a:bodyPr>
            <a:normAutofit fontScale="85000" lnSpcReduction="20000"/>
          </a:bodyPr>
          <a:lstStyle/>
          <a:p>
            <a:endParaRPr lang="es-ES" i="1" dirty="0"/>
          </a:p>
          <a:p>
            <a:pPr algn="just"/>
            <a:endParaRPr lang="es-ES" sz="1400" i="1" dirty="0"/>
          </a:p>
          <a:p>
            <a:pPr algn="just"/>
            <a:r>
              <a:rPr lang="es-ES" i="1" dirty="0">
                <a:solidFill>
                  <a:srgbClr val="FF0000"/>
                </a:solidFill>
              </a:rPr>
              <a:t>Interpuesto recurso contencioso-administrativo en materia de responsabilidad patrimonial, el tribunal estima parcialmente éste y condena al Ayuntamiento a pagar una cantidad dineraria, sin hacer referencia alguna al pago de intereses. ¿Son exigibles los intereses de demora desde la fecha de la reclamación administrativa o únicamente desde la notificación de la sentencia y en los términos previstos por el art. 106.2 LJCA?</a:t>
            </a:r>
            <a:endParaRPr lang="en-GB" dirty="0">
              <a:solidFill>
                <a:srgbClr val="FF0000"/>
              </a:solidFill>
            </a:endParaRPr>
          </a:p>
          <a:p>
            <a:pPr algn="just"/>
            <a:endParaRPr lang="es-ES" sz="1400" i="1" dirty="0"/>
          </a:p>
          <a:p>
            <a:pPr algn="just">
              <a:lnSpc>
                <a:spcPct val="120000"/>
              </a:lnSpc>
            </a:pPr>
            <a:r>
              <a:rPr lang="es-ES" i="1" dirty="0"/>
              <a:t> </a:t>
            </a:r>
            <a:endParaRPr lang="es-ES" sz="4300" i="1" dirty="0">
              <a:solidFill>
                <a:srgbClr val="FF0000"/>
              </a:solidFill>
            </a:endParaRPr>
          </a:p>
          <a:p>
            <a:pPr algn="just"/>
            <a:endParaRPr lang="es-ES" i="1" dirty="0"/>
          </a:p>
          <a:p>
            <a:endParaRPr lang="es-ES" sz="1400" dirty="0">
              <a:solidFill>
                <a:srgbClr val="FF0000"/>
              </a:solidFill>
            </a:endParaRPr>
          </a:p>
        </p:txBody>
      </p:sp>
    </p:spTree>
    <p:extLst>
      <p:ext uri="{BB962C8B-B14F-4D97-AF65-F5344CB8AC3E}">
        <p14:creationId xmlns:p14="http://schemas.microsoft.com/office/powerpoint/2010/main" val="157712354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85000" lnSpcReduction="20000"/>
          </a:bodyPr>
          <a:lstStyle/>
          <a:p>
            <a:pPr algn="just"/>
            <a:r>
              <a:rPr lang="es-ES" dirty="0"/>
              <a:t>La pregunta que nos plantea en su consulta tiene a nuestro juicio contestación en un Auto del Tribunal Supremo de 9 de marzo de 2004, al comentar su art. 106.2 LJCA y que respecto de las indemnizaciones en concepto de responsabilidad patrimonial de las Administraciones Públicas recuerda que la Sala tiene </a:t>
            </a:r>
            <a:r>
              <a:rPr lang="es-ES" b="1" dirty="0">
                <a:solidFill>
                  <a:srgbClr val="FF0000"/>
                </a:solidFill>
              </a:rPr>
              <a:t>reiteradamente declarado que cuando la Administración fuese condenada al pago de cantidad liquida por responsabilidad extracontractual la reparación debida ha ser integral, lo que quiere decir que comprenderá el principal más los intereses de actualización desde el día en que se causó el daño hasta la fecha en que se concretó el importe de la indemnización a pagar</a:t>
            </a:r>
            <a:r>
              <a:rPr lang="es-ES" dirty="0">
                <a:solidFill>
                  <a:srgbClr val="FF0000"/>
                </a:solidFill>
              </a:rPr>
              <a:t> </a:t>
            </a:r>
            <a:r>
              <a:rPr lang="es-ES" dirty="0"/>
              <a:t>(que en el caso consultado sería la fecha en que el Tribunal, como se dice en la consulta ,determina concretamente "la cantidad dineraria" a pagar que es el principal) y, </a:t>
            </a:r>
            <a:r>
              <a:rPr lang="es-ES" b="1" dirty="0">
                <a:solidFill>
                  <a:srgbClr val="FF0000"/>
                </a:solidFill>
              </a:rPr>
              <a:t>en su caso, el interés legal de demora hasta su completo pago, interés legal que, a su vez, podrá ser incrementado en dos puntos si así lo acordaré la Sala por apreciar falta de diligencia en el cumplimiento de la sentencia.</a:t>
            </a:r>
            <a:endParaRPr lang="en-GB" b="1" dirty="0">
              <a:solidFill>
                <a:srgbClr val="FF0000"/>
              </a:solidFill>
            </a:endParaRPr>
          </a:p>
          <a:p>
            <a:endParaRPr lang="es-ES" sz="1550" b="1" dirty="0"/>
          </a:p>
        </p:txBody>
      </p:sp>
    </p:spTree>
    <p:extLst>
      <p:ext uri="{BB962C8B-B14F-4D97-AF65-F5344CB8AC3E}">
        <p14:creationId xmlns:p14="http://schemas.microsoft.com/office/powerpoint/2010/main" val="68834761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42229" y="1325333"/>
            <a:ext cx="7986230" cy="3246667"/>
          </a:xfrm>
          <a:ln>
            <a:solidFill>
              <a:srgbClr val="FF0000"/>
            </a:solidFill>
          </a:ln>
          <a:effectLst>
            <a:outerShdw blurRad="50800" dist="38100" algn="l" rotWithShape="0">
              <a:prstClr val="black">
                <a:alpha val="40000"/>
              </a:prstClr>
            </a:outerShdw>
          </a:effectLst>
        </p:spPr>
        <p:txBody>
          <a:bodyPr>
            <a:normAutofit lnSpcReduction="10000"/>
          </a:bodyPr>
          <a:lstStyle/>
          <a:p>
            <a:endParaRPr lang="es-ES" i="1" dirty="0"/>
          </a:p>
          <a:p>
            <a:pPr algn="just"/>
            <a:endParaRPr lang="es-ES" sz="1400" i="1" dirty="0"/>
          </a:p>
          <a:p>
            <a:pPr algn="just"/>
            <a:r>
              <a:rPr lang="es-ES" i="1" dirty="0">
                <a:solidFill>
                  <a:srgbClr val="FF0000"/>
                </a:solidFill>
              </a:rPr>
              <a:t>El Plan Parcial del Ayuntamiento no ha sido desarrollado. Se han presentado las bases y estatutos de la Junta de Compensación pero no se han desarrollado. ¿Puede el Ayuntamiento descalificar, ahora, suelo urbanizable para que vuelva a ser no urbanizable?</a:t>
            </a:r>
            <a:endParaRPr lang="en-GB" dirty="0">
              <a:solidFill>
                <a:srgbClr val="FF0000"/>
              </a:solidFill>
            </a:endParaRPr>
          </a:p>
          <a:p>
            <a:pPr algn="just"/>
            <a:endParaRPr lang="es-ES" sz="1400" i="1" dirty="0"/>
          </a:p>
          <a:p>
            <a:pPr algn="just">
              <a:lnSpc>
                <a:spcPct val="120000"/>
              </a:lnSpc>
            </a:pPr>
            <a:r>
              <a:rPr lang="es-ES" i="1" dirty="0"/>
              <a:t> </a:t>
            </a:r>
            <a:endParaRPr lang="es-ES" sz="4300" i="1" dirty="0">
              <a:solidFill>
                <a:srgbClr val="FF0000"/>
              </a:solidFill>
            </a:endParaRPr>
          </a:p>
          <a:p>
            <a:pPr algn="just"/>
            <a:endParaRPr lang="es-ES" i="1" dirty="0"/>
          </a:p>
          <a:p>
            <a:endParaRPr lang="es-ES" sz="1400" dirty="0">
              <a:solidFill>
                <a:srgbClr val="FF0000"/>
              </a:solidFill>
            </a:endParaRPr>
          </a:p>
        </p:txBody>
      </p:sp>
    </p:spTree>
    <p:extLst>
      <p:ext uri="{BB962C8B-B14F-4D97-AF65-F5344CB8AC3E}">
        <p14:creationId xmlns:p14="http://schemas.microsoft.com/office/powerpoint/2010/main" val="353102752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382555" y="1847462"/>
            <a:ext cx="7941933" cy="4418045"/>
          </a:xfrm>
        </p:spPr>
        <p:txBody>
          <a:bodyPr>
            <a:normAutofit fontScale="25000" lnSpcReduction="20000"/>
          </a:bodyPr>
          <a:lstStyle/>
          <a:p>
            <a:pPr algn="just"/>
            <a:r>
              <a:rPr lang="es-ES" sz="4800" dirty="0"/>
              <a:t>El art. 3 del Real Decreto Legislativo 2/2008, de 20 de junio, por el que se aprueba el texto refundido de la ley de suelo (LS 2008), declara solemnemente que la ordenación territorial y urbanística, en tanto potestades al servicio de la delimitación del contenido del derecho de propiedad —facultades y deberes— son funciones públicas no susceptibles de transacción. El ejercicio de estas potestades genera diferentes regímenes para las distintas clases de suelo; por lo que, en puridad, determinados propietarios podrían entender lesionados sus derechos. </a:t>
            </a:r>
            <a:endParaRPr lang="en-GB" sz="4800" dirty="0"/>
          </a:p>
          <a:p>
            <a:pPr algn="just"/>
            <a:r>
              <a:rPr lang="es-ES" sz="4800" dirty="0"/>
              <a:t>De ahí que el propio precepto se cuide de establecer expresamente que esta determinación de facultades y derechos no confiere, </a:t>
            </a:r>
            <a:r>
              <a:rPr lang="es-ES" sz="4800" i="1" dirty="0" err="1"/>
              <a:t>eo</a:t>
            </a:r>
            <a:r>
              <a:rPr lang="es-ES" sz="4800" i="1" dirty="0"/>
              <a:t> ipso,</a:t>
            </a:r>
            <a:r>
              <a:rPr lang="es-ES" sz="4800" dirty="0"/>
              <a:t> derecho a exigir indemnización, salvo en los casos establecidos en las leyes. </a:t>
            </a:r>
            <a:r>
              <a:rPr lang="es-ES" sz="5600" b="1" dirty="0">
                <a:solidFill>
                  <a:srgbClr val="FF0000"/>
                </a:solidFill>
              </a:rPr>
              <a:t>Es decir, la delimitación del derecho de propiedad concretado por los planes urbanísticos y territoriales, por remisión de la ley, no constituye una lesión indemnizable</a:t>
            </a:r>
            <a:r>
              <a:rPr lang="es-ES" sz="5600" dirty="0">
                <a:solidFill>
                  <a:srgbClr val="FF0000"/>
                </a:solidFill>
              </a:rPr>
              <a:t>.</a:t>
            </a:r>
            <a:endParaRPr lang="en-GB" sz="5600" dirty="0">
              <a:solidFill>
                <a:srgbClr val="FF0000"/>
              </a:solidFill>
            </a:endParaRPr>
          </a:p>
          <a:p>
            <a:pPr algn="just"/>
            <a:r>
              <a:rPr lang="es-ES" sz="4800" dirty="0"/>
              <a:t>Éste es uno de los principios esenciales que rigen el Derecho urbanístico español, como puso de manifiesto el Tribunal Supremo. En la sentencia de 12 de diciembre de 1990 afirmó que «El contenido normal del derecho de propiedad inmobiliaria es el que la naturaleza atribuye al suelo, incluyendo, por tanto, no sólo el uso agrícola, sino también el ganadero, forestal o cinegético». Por ello, el reconocimiento de mayores facultades al derecho de propiedad del suelo no confiere derecho a ser indemnizado. La sentencia de 17 de junio de 1989 señaló que «</a:t>
            </a:r>
            <a:r>
              <a:rPr lang="es-ES" sz="4800" b="1" i="1" dirty="0">
                <a:solidFill>
                  <a:srgbClr val="FF0000"/>
                </a:solidFill>
              </a:rPr>
              <a:t>La modificación de la ordenación no debe dar lugar a indemnización en principio, dado que las facultades propias del dominio, en cuanto creación del ordenamiento, serán las concretadas en la ordenación urbanística vigente en cada momento».</a:t>
            </a:r>
            <a:endParaRPr lang="en-GB" sz="4800" dirty="0">
              <a:solidFill>
                <a:srgbClr val="FF0000"/>
              </a:solidFill>
            </a:endParaRPr>
          </a:p>
          <a:p>
            <a:pPr algn="just"/>
            <a:r>
              <a:rPr lang="es-ES" sz="4800" dirty="0"/>
              <a:t>La ley y el planeamiento que en cada momento se hallen vigentes, limitan y condicionan el ejercicio de las facultades inherentes al derecho de propiedad. De manera que el Ayuntamiento consultante puede modificar la clasificación del suelo.</a:t>
            </a:r>
            <a:endParaRPr lang="en-GB" sz="4800" dirty="0"/>
          </a:p>
          <a:p>
            <a:pPr algn="just"/>
            <a:r>
              <a:rPr lang="es-ES" sz="4800" dirty="0"/>
              <a:t>Tal como resulta de la ley</a:t>
            </a:r>
            <a:r>
              <a:rPr lang="es-ES" sz="4800" dirty="0">
                <a:solidFill>
                  <a:srgbClr val="FF0000"/>
                </a:solidFill>
              </a:rPr>
              <a:t>, </a:t>
            </a:r>
            <a:r>
              <a:rPr lang="es-ES" sz="4800" b="1" dirty="0">
                <a:solidFill>
                  <a:srgbClr val="FF0000"/>
                </a:solidFill>
              </a:rPr>
              <a:t>y reiteradamente ha venido sosteniendo la jurisprudencia, los supuestos indemnizatorios en materia urbanística requieren una previsión legal expresa que los reconozca y tienen carácter excepcional</a:t>
            </a:r>
            <a:r>
              <a:rPr lang="es-ES" sz="4800" b="1" dirty="0"/>
              <a:t>;</a:t>
            </a:r>
            <a:r>
              <a:rPr lang="es-ES" sz="4800" dirty="0"/>
              <a:t> por lo que deben ser interpretados restrictivamente o de forma estricta, y correspondiendo siempre la carga de la prueba a la parte que demanda la indemnización [STS 11 de mayo de 1998].</a:t>
            </a:r>
            <a:endParaRPr lang="en-GB" sz="4800" dirty="0"/>
          </a:p>
          <a:p>
            <a:endParaRPr lang="es-ES" sz="1550" b="1" dirty="0"/>
          </a:p>
        </p:txBody>
      </p:sp>
    </p:spTree>
    <p:extLst>
      <p:ext uri="{BB962C8B-B14F-4D97-AF65-F5344CB8AC3E}">
        <p14:creationId xmlns:p14="http://schemas.microsoft.com/office/powerpoint/2010/main" val="151002012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a:bodyPr>
          <a:lstStyle/>
          <a:p>
            <a:r>
              <a:rPr lang="es-ES" sz="1800" dirty="0"/>
              <a:t>Supuesto solución</a:t>
            </a:r>
          </a:p>
        </p:txBody>
      </p:sp>
      <p:sp>
        <p:nvSpPr>
          <p:cNvPr id="6" name="Marcador de contenido 5"/>
          <p:cNvSpPr>
            <a:spLocks noGrp="1"/>
          </p:cNvSpPr>
          <p:nvPr>
            <p:ph sz="half" idx="2"/>
          </p:nvPr>
        </p:nvSpPr>
        <p:spPr>
          <a:xfrm>
            <a:off x="686526" y="1688841"/>
            <a:ext cx="7941933" cy="4823925"/>
          </a:xfrm>
        </p:spPr>
        <p:txBody>
          <a:bodyPr>
            <a:normAutofit fontScale="25000" lnSpcReduction="20000"/>
          </a:bodyPr>
          <a:lstStyle/>
          <a:p>
            <a:pPr algn="just"/>
            <a:r>
              <a:rPr lang="es-ES" sz="4800" dirty="0"/>
              <a:t>Dispone el art. 35.a LS 2008 que dan lugar, en todo caso, a derecho de indemnización las lesiones en los bienes y derechos que resulten de los siguientes supuestos: </a:t>
            </a:r>
            <a:r>
              <a:rPr lang="es-ES" sz="4800" b="1" i="1" dirty="0">
                <a:solidFill>
                  <a:srgbClr val="FF0000"/>
                </a:solidFill>
              </a:rPr>
              <a:t>«La alteración de las condiciones de ejercicio de la ejecución de la urbanización, o de las condiciones de participación de los propietarios en ella, por cambio de la ordenación territorial o urbanística o del acto o negocio de la adjudicación de dicha actividad, siempre que se produzca antes de transcurrir los plazos previstos para su desarrollo o, transcurridos éstos, si la ejecución no se hubiere llevado a efecto por causas imputables a la Administración».</a:t>
            </a:r>
            <a:endParaRPr lang="en-GB" sz="4800" dirty="0">
              <a:solidFill>
                <a:srgbClr val="FF0000"/>
              </a:solidFill>
            </a:endParaRPr>
          </a:p>
          <a:p>
            <a:pPr algn="just"/>
            <a:r>
              <a:rPr lang="es-ES" sz="4800" dirty="0"/>
              <a:t>El nacimiento del deber de indemnizar se anuda a la concurrencia de tres órdenes de requisitos. En primer lugar, que se produzca un </a:t>
            </a:r>
            <a:r>
              <a:rPr lang="es-ES" sz="4800" b="1" dirty="0"/>
              <a:t>cambio en la ordenación territorial o urbanística</a:t>
            </a:r>
            <a:r>
              <a:rPr lang="es-ES" sz="4800" dirty="0"/>
              <a:t>. </a:t>
            </a:r>
            <a:endParaRPr lang="en-GB" sz="4800" dirty="0"/>
          </a:p>
          <a:p>
            <a:pPr algn="just"/>
            <a:r>
              <a:rPr lang="es-ES" sz="4800" dirty="0"/>
              <a:t>En segundo lugar, que con dicho cambio </a:t>
            </a:r>
            <a:r>
              <a:rPr lang="es-ES" sz="4800" b="1" dirty="0"/>
              <a:t>se alteren las condiciones de ejercicio de la ejecución de la urbanización</a:t>
            </a:r>
            <a:r>
              <a:rPr lang="es-ES" sz="4800" dirty="0"/>
              <a:t> o de las condiciones de participación de los propietarios en ella. El deber de indemnizar surge, bien por la alteración de las condiciones de ejecución de la urbanización (que son para la iniciativa privada las establecidas por el art. 6 LS 2008, así como en los documentos y compromisos de la adjudicación con concurrencia y publicidad), bien las condiciones de participación establecidas en relación con los propietarios (de participación de los propietarios de la ejecución de la urbanización, que para el propietario son las establecidas por los artículos 6.d, 7 y 8 LS 2008).</a:t>
            </a:r>
            <a:endParaRPr lang="en-GB" sz="4800" dirty="0"/>
          </a:p>
          <a:p>
            <a:pPr algn="just"/>
            <a:r>
              <a:rPr lang="es-ES" sz="4800" dirty="0"/>
              <a:t>En cualquier caso, debe acreditarse la existencia de </a:t>
            </a:r>
            <a:r>
              <a:rPr lang="es-ES" sz="4800" b="1" dirty="0"/>
              <a:t>una lesión efectiva</a:t>
            </a:r>
            <a:r>
              <a:rPr lang="es-ES" sz="4800" dirty="0"/>
              <a:t>, que habrá de valorarse conforme a las reglas establecidas en los arts. 25 y 26 LS 2008.</a:t>
            </a:r>
            <a:endParaRPr lang="en-GB" sz="4800" dirty="0"/>
          </a:p>
          <a:p>
            <a:pPr algn="just"/>
            <a:r>
              <a:rPr lang="es-ES" sz="4800" dirty="0"/>
              <a:t>Y, finalmente, </a:t>
            </a:r>
            <a:r>
              <a:rPr lang="es-ES" sz="4800" dirty="0">
                <a:solidFill>
                  <a:srgbClr val="FF0000"/>
                </a:solidFill>
              </a:rPr>
              <a:t>que se produzca </a:t>
            </a:r>
            <a:r>
              <a:rPr lang="es-ES" sz="4800" b="1" dirty="0">
                <a:solidFill>
                  <a:srgbClr val="FF0000"/>
                </a:solidFill>
              </a:rPr>
              <a:t>sin haber agotado los plazos previstos para el desarrollo de dicha actividad o, transcurridos éstos, si la ejecución no se hubiere llevado a efecto por causas imputables a la Administración</a:t>
            </a:r>
            <a:r>
              <a:rPr lang="es-ES" sz="4800" dirty="0"/>
              <a:t>. El problema puede surgir cuando dichos plazos no hayan sido previstos expresamente en la legislación urbanística o en el planeamiento.</a:t>
            </a:r>
            <a:endParaRPr lang="en-GB" sz="4800" dirty="0"/>
          </a:p>
          <a:p>
            <a:pPr algn="just"/>
            <a:r>
              <a:rPr lang="es-ES" sz="4800" dirty="0"/>
              <a:t>Ambas cuestiones, lesión indemnizable y plazos de ejecución del planeamiento, son tratadas en la Sentencia del Tribunal Supremo de 9 de diciembre de 1997, en la que se concluye que «el supuesto de hecho no se integra únicamente por la alteración de la ordenación urbanística, sino que es preciso, además, que, confiando en la subsistencia de ésta, se hayan desarrollado actividades o gastos que devengan inútiles por virtud de la alteración anticipada, por lo que no todos los propietarios resultan amparados por aquel artículo, sino únicamente los que sobre la base de una cierta ordenación hayan desarrollado aquellas actuaciones </a:t>
            </a:r>
            <a:r>
              <a:rPr lang="es-ES" sz="4800" dirty="0">
                <a:solidFill>
                  <a:srgbClr val="FF0000"/>
                </a:solidFill>
              </a:rPr>
              <a:t>... </a:t>
            </a:r>
            <a:r>
              <a:rPr lang="es-ES" sz="4800" b="1" u="sng" dirty="0">
                <a:solidFill>
                  <a:srgbClr val="FF0000"/>
                </a:solidFill>
              </a:rPr>
              <a:t>la indemnización exige la concurrencia de los dos requisitos y la existencia de lesión ... opera no sólo en los supuestos en que hayan previsto expresamente plazos para su ejecución, sino también cuando no exista esa previsión ... existe un plazo implícito que abarcaría el tiempo razonablemente necesario para su ejecución».</a:t>
            </a:r>
            <a:endParaRPr lang="en-GB" sz="4800" dirty="0">
              <a:solidFill>
                <a:srgbClr val="FF0000"/>
              </a:solidFill>
            </a:endParaRPr>
          </a:p>
          <a:p>
            <a:endParaRPr lang="es-ES" sz="1550" b="1" dirty="0"/>
          </a:p>
        </p:txBody>
      </p:sp>
    </p:spTree>
    <p:extLst>
      <p:ext uri="{BB962C8B-B14F-4D97-AF65-F5344CB8AC3E}">
        <p14:creationId xmlns:p14="http://schemas.microsoft.com/office/powerpoint/2010/main" val="317799119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a:t>
            </a:r>
            <a:br>
              <a:rPr lang="es-ES" dirty="0"/>
            </a:br>
            <a:endParaRPr lang="es-ES" dirty="0"/>
          </a:p>
        </p:txBody>
      </p:sp>
      <p:sp>
        <p:nvSpPr>
          <p:cNvPr id="5" name="Marcador de texto 4"/>
          <p:cNvSpPr>
            <a:spLocks noGrp="1"/>
          </p:cNvSpPr>
          <p:nvPr>
            <p:ph type="body" idx="1"/>
          </p:nvPr>
        </p:nvSpPr>
        <p:spPr>
          <a:xfrm>
            <a:off x="1331844" y="1548882"/>
            <a:ext cx="7169926" cy="1300575"/>
          </a:xfrm>
          <a:ln>
            <a:solidFill>
              <a:srgbClr val="FF0000"/>
            </a:solidFill>
          </a:ln>
          <a:effectLst>
            <a:outerShdw blurRad="50800" dist="38100" algn="l" rotWithShape="0">
              <a:prstClr val="black">
                <a:alpha val="40000"/>
              </a:prstClr>
            </a:outerShdw>
          </a:effectLst>
        </p:spPr>
        <p:txBody>
          <a:bodyPr>
            <a:normAutofit fontScale="92500" lnSpcReduction="20000"/>
          </a:bodyPr>
          <a:lstStyle/>
          <a:p>
            <a:endParaRPr lang="es-ES" i="1" dirty="0"/>
          </a:p>
          <a:p>
            <a:r>
              <a:rPr lang="es-ES" i="1" dirty="0">
                <a:solidFill>
                  <a:srgbClr val="FF0000"/>
                </a:solidFill>
              </a:rPr>
              <a:t>Anulada judicialmente una licencia de obras, ¿debemos ordenar la demolición con la advertencia de ejecución subsidiaria?</a:t>
            </a:r>
            <a:endParaRPr lang="en-GB" dirty="0">
              <a:solidFill>
                <a:srgbClr val="FF0000"/>
              </a:solidFill>
            </a:endParaRPr>
          </a:p>
          <a:p>
            <a:endParaRPr lang="es-ES" sz="1400" dirty="0">
              <a:solidFill>
                <a:srgbClr val="FF0000"/>
              </a:solidFill>
            </a:endParaRPr>
          </a:p>
        </p:txBody>
      </p:sp>
      <p:sp>
        <p:nvSpPr>
          <p:cNvPr id="6" name="Marcador de contenido 5"/>
          <p:cNvSpPr>
            <a:spLocks noGrp="1"/>
          </p:cNvSpPr>
          <p:nvPr>
            <p:ph sz="half" idx="2"/>
          </p:nvPr>
        </p:nvSpPr>
        <p:spPr>
          <a:xfrm>
            <a:off x="1331844" y="3192236"/>
            <a:ext cx="7169926" cy="3175907"/>
          </a:xfrm>
        </p:spPr>
        <p:txBody>
          <a:bodyPr>
            <a:normAutofit fontScale="25000" lnSpcReduction="20000"/>
          </a:bodyPr>
          <a:lstStyle/>
          <a:p>
            <a:pPr algn="just"/>
            <a:r>
              <a:rPr lang="es-ES" sz="5600" dirty="0"/>
              <a:t>La solución al problema que nos plantean, y para el ámbito territorial del Principado de Asturias, según el cual una vez firme la declaración de nulidad o la anulación de la licencia, la Administración acordará la demolición de las obras realizadas a su amparo, sin perjuicio de la posible legalización de las mismas como consecuencia de modificaciones de la normativa o el planeamiento urbanísticos. </a:t>
            </a:r>
          </a:p>
          <a:p>
            <a:pPr algn="just"/>
            <a:r>
              <a:rPr lang="es-ES" sz="5600" dirty="0"/>
              <a:t>La procedencia de indemnización por causa de anulación de licencias en vía administrativa o contencioso-administrativa se determinará conforme a las normas que regulan con carácter general la responsabilidad de la Administración</a:t>
            </a:r>
            <a:r>
              <a:rPr lang="es-ES" sz="5600" b="1" dirty="0"/>
              <a:t>. En ningún caso habrá lugar a indemnización si existe dolo, culpa o negligencia graves imputables al perjudicado.»</a:t>
            </a:r>
            <a:endParaRPr lang="en-GB" sz="5600" b="1" dirty="0"/>
          </a:p>
          <a:p>
            <a:pPr algn="just"/>
            <a:r>
              <a:rPr lang="es-ES" sz="5600" dirty="0"/>
              <a:t>Ahora bien, desconocemos el fallo de la sentencia, y es de tener en cuenta que , la anulación de la licencia no lleva implícita en sí misma la demolición de lo edificado con licencia ilegal. </a:t>
            </a:r>
            <a:r>
              <a:rPr lang="es-ES" sz="5600" b="1" dirty="0"/>
              <a:t>Por ello, entendemos que lo procedente es incoar expediente de reposición de la legalidad urbanística, cuyas fases fundamentales son, en el caso de obras ya ejecutadas:</a:t>
            </a:r>
            <a:endParaRPr lang="en-GB" sz="5600" b="1" dirty="0"/>
          </a:p>
          <a:p>
            <a:pPr algn="just"/>
            <a:r>
              <a:rPr lang="es-ES" sz="5600" b="1" dirty="0"/>
              <a:t>1.º </a:t>
            </a:r>
            <a:r>
              <a:rPr lang="es-ES" sz="5600" dirty="0"/>
              <a:t>Expediente de legalización.</a:t>
            </a:r>
            <a:endParaRPr lang="en-GB" sz="5600" dirty="0"/>
          </a:p>
          <a:p>
            <a:pPr algn="just"/>
            <a:r>
              <a:rPr lang="es-ES" sz="5600" b="1" dirty="0"/>
              <a:t>2.º </a:t>
            </a:r>
            <a:r>
              <a:rPr lang="es-ES" sz="5600" dirty="0"/>
              <a:t>Demolición, caso de ser imposible la legalización.</a:t>
            </a:r>
            <a:endParaRPr lang="en-GB" sz="5600" dirty="0"/>
          </a:p>
          <a:p>
            <a:endParaRPr lang="es-ES" sz="1550" b="1" dirty="0"/>
          </a:p>
        </p:txBody>
      </p:sp>
    </p:spTree>
    <p:extLst>
      <p:ext uri="{BB962C8B-B14F-4D97-AF65-F5344CB8AC3E}">
        <p14:creationId xmlns:p14="http://schemas.microsoft.com/office/powerpoint/2010/main" val="418286712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77500" lnSpcReduction="20000"/>
          </a:bodyPr>
          <a:lstStyle/>
          <a:p>
            <a:pPr algn="just"/>
            <a:r>
              <a:rPr lang="es-ES" sz="1600" b="1" u="sng" dirty="0">
                <a:solidFill>
                  <a:srgbClr val="FF0000"/>
                </a:solidFill>
              </a:rPr>
              <a:t>En la situación descrita en la consulta, parece que los promotores presentaron las bases y estatutos de la Junta de Compensación y que éstas no fueron aprobadas por la Administración. Si esto es así, los plazos de ejecución del planeamiento habrán transcurrido por causa imputable a la Administración, de modo, que de concurrir los demás requisitos antes enunciados, existiría responsabilidad patrimonial por alteración del planeamiento. En otro caso, si la falta de aprobación de las bases y estatutos de la Junta de Compensación es imputable a los promotores (por no reunir los requisitos legalmente establecidos) no existirá responsabilidad patrimonial.</a:t>
            </a:r>
            <a:endParaRPr lang="en-GB" sz="1600" b="1" dirty="0">
              <a:solidFill>
                <a:srgbClr val="FF0000"/>
              </a:solidFill>
            </a:endParaRPr>
          </a:p>
          <a:p>
            <a:pPr algn="just"/>
            <a:r>
              <a:rPr lang="es-ES" sz="1600" dirty="0"/>
              <a:t>Aun en el caso de que el planeamiento no haya previsto plazos concretos para su ejecución, la presunción de este plazo implícito para la ejecución del planeamiento se anuda a los principios de seguridad jurídica y de buena fe en la Sentencia del Tribunal Supremo de 15 de noviembre de 1993: «</a:t>
            </a:r>
            <a:r>
              <a:rPr lang="es-ES" sz="1600" b="1" dirty="0"/>
              <a:t>La virtualidad conjunta de los principios de seguridad jurídica y de buena fe determina en lo que ahora importa dos tipos de consecuencias:</a:t>
            </a:r>
            <a:endParaRPr lang="en-GB" sz="1600" b="1" dirty="0"/>
          </a:p>
          <a:p>
            <a:pPr algn="just"/>
            <a:r>
              <a:rPr lang="es-ES" sz="1600" dirty="0"/>
              <a:t>A) La responsabilidad derivada de una modificación anticipada de los planes prevista en el art. 87.2 del Texto Refundido opera no sólo en los supuestos en que se hayan previsto expresamente plazos para su ejecución sino también cuando no exista esa previsión: </a:t>
            </a:r>
            <a:r>
              <a:rPr lang="es-ES" sz="1600" b="1" dirty="0"/>
              <a:t>el plan nace para hacerse realidad </a:t>
            </a:r>
            <a:r>
              <a:rPr lang="es-ES" sz="1600" dirty="0"/>
              <a:t>—si así no fuera no pasaría de ser un dibujo muerto— lo que implica la necesidad de desarrollar una compleja actividad de ejecución que reclama siempre un cierto lapso de tiempo, de suerte que hay que entender que en el plan existe un plazo implícito que abarcará el tiempo razonablemente necesario para su ejecución lo que justifica una confianza legítima en que el plan va a mantenerse vigente durante ese tiempo. Sólo así puede esperarse que los particulares hagan gastos para su ejecución.</a:t>
            </a:r>
            <a:endParaRPr lang="en-GB" sz="1600" dirty="0"/>
          </a:p>
          <a:p>
            <a:pPr algn="just"/>
            <a:r>
              <a:rPr lang="es-ES" sz="1600" b="1" dirty="0"/>
              <a:t>Y si la modificación se produce antes del agotamiento de dicho plazo implícito, podrá entrar en juego la indemnización derivada de una modificación anticipada».</a:t>
            </a:r>
            <a:endParaRPr lang="en-GB" sz="1600" b="1" dirty="0"/>
          </a:p>
          <a:p>
            <a:pPr algn="just"/>
            <a:r>
              <a:rPr lang="es-ES" sz="1600" b="1" dirty="0">
                <a:solidFill>
                  <a:srgbClr val="FF0000"/>
                </a:solidFill>
              </a:rPr>
              <a:t>En definitiva, la alteración de la clasificación del suelo para configurarlo, ahora, como suelo no urbanizable entra dentro de la potestad del municipio de planeamiento </a:t>
            </a:r>
            <a:r>
              <a:rPr lang="es-ES" sz="1600" b="1" i="1" dirty="0">
                <a:solidFill>
                  <a:srgbClr val="FF0000"/>
                </a:solidFill>
              </a:rPr>
              <a:t>(ius variandi)</a:t>
            </a:r>
            <a:r>
              <a:rPr lang="es-ES" sz="1600" b="1" dirty="0">
                <a:solidFill>
                  <a:srgbClr val="FF0000"/>
                </a:solidFill>
              </a:rPr>
              <a:t> y sólo dará lugar a indemnización por responsabilidad patrimonial si se produce antes de transcurrir los plazos previstos para la ejecución del planeamiento o, transcurridos éstos, si la ejecución no se hubiere llevado a efecto por causas imputables a la Administración.</a:t>
            </a:r>
            <a:endParaRPr lang="en-GB" sz="1600" b="1" dirty="0">
              <a:solidFill>
                <a:srgbClr val="FF0000"/>
              </a:solidFill>
            </a:endParaRPr>
          </a:p>
          <a:p>
            <a:endParaRPr lang="es-ES" sz="1550" b="1" dirty="0"/>
          </a:p>
        </p:txBody>
      </p:sp>
    </p:spTree>
    <p:extLst>
      <p:ext uri="{BB962C8B-B14F-4D97-AF65-F5344CB8AC3E}">
        <p14:creationId xmlns:p14="http://schemas.microsoft.com/office/powerpoint/2010/main" val="295525955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42229" y="1325333"/>
            <a:ext cx="7986230" cy="3246667"/>
          </a:xfrm>
          <a:ln>
            <a:solidFill>
              <a:srgbClr val="FF0000"/>
            </a:solidFill>
          </a:ln>
          <a:effectLst>
            <a:outerShdw blurRad="50800" dist="38100" algn="l" rotWithShape="0">
              <a:prstClr val="black">
                <a:alpha val="40000"/>
              </a:prstClr>
            </a:outerShdw>
          </a:effectLst>
        </p:spPr>
        <p:txBody>
          <a:bodyPr>
            <a:normAutofit/>
          </a:bodyPr>
          <a:lstStyle/>
          <a:p>
            <a:endParaRPr lang="es-ES" i="1" dirty="0"/>
          </a:p>
          <a:p>
            <a:pPr algn="just"/>
            <a:endParaRPr lang="es-ES" sz="1400" i="1" dirty="0"/>
          </a:p>
          <a:p>
            <a:pPr algn="just"/>
            <a:endParaRPr lang="es-ES" sz="1400" i="1" dirty="0"/>
          </a:p>
          <a:p>
            <a:pPr algn="just">
              <a:lnSpc>
                <a:spcPct val="120000"/>
              </a:lnSpc>
            </a:pPr>
            <a:r>
              <a:rPr lang="es-ES" i="1" dirty="0"/>
              <a:t> </a:t>
            </a:r>
            <a:endParaRPr lang="es-ES" sz="4300" i="1" dirty="0">
              <a:solidFill>
                <a:srgbClr val="FF0000"/>
              </a:solidFill>
            </a:endParaRPr>
          </a:p>
          <a:p>
            <a:pPr algn="just"/>
            <a:endParaRPr lang="es-ES" i="1" dirty="0"/>
          </a:p>
          <a:p>
            <a:endParaRPr lang="es-ES" sz="1400" dirty="0">
              <a:solidFill>
                <a:srgbClr val="FF0000"/>
              </a:solidFill>
            </a:endParaRPr>
          </a:p>
        </p:txBody>
      </p:sp>
      <p:sp>
        <p:nvSpPr>
          <p:cNvPr id="2" name="Rectángulo 1">
            <a:extLst>
              <a:ext uri="{FF2B5EF4-FFF2-40B4-BE49-F238E27FC236}">
                <a16:creationId xmlns:a16="http://schemas.microsoft.com/office/drawing/2014/main" id="{921DA57F-6E13-417C-B59E-35053A8228E8}"/>
              </a:ext>
            </a:extLst>
          </p:cNvPr>
          <p:cNvSpPr/>
          <p:nvPr/>
        </p:nvSpPr>
        <p:spPr>
          <a:xfrm>
            <a:off x="858415" y="1679510"/>
            <a:ext cx="7643355" cy="964367"/>
          </a:xfrm>
          <a:prstGeom prst="rect">
            <a:avLst/>
          </a:prstGeom>
        </p:spPr>
        <p:txBody>
          <a:bodyPr wrap="square">
            <a:spAutoFit/>
          </a:bodyPr>
          <a:lstStyle/>
          <a:p>
            <a:pPr algn="just">
              <a:lnSpc>
                <a:spcPts val="1680"/>
              </a:lnSpc>
            </a:pPr>
            <a:r>
              <a:rPr lang="es-ES" b="1" i="1" dirty="0">
                <a:solidFill>
                  <a:srgbClr val="FF0000"/>
                </a:solidFill>
                <a:latin typeface="Verdana" panose="020B0604030504040204" pitchFamily="34" charset="0"/>
                <a:ea typeface="Times New Roman" panose="02020603050405020304" pitchFamily="18" charset="0"/>
              </a:rPr>
              <a:t>¿Cuál es el plazo del que dispone el Ayuntamiento para reclamar la reparación de los daños causados al dominio público hidráulico por un particular que llevó a cabo una obra ilegal e ilegalizable ocupando parte de éste?</a:t>
            </a:r>
            <a:endParaRPr lang="en-GB" sz="2800" dirty="0">
              <a:solidFill>
                <a:srgbClr val="FF0000"/>
              </a:solidFill>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206745609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25000" lnSpcReduction="20000"/>
          </a:bodyPr>
          <a:lstStyle/>
          <a:p>
            <a:pPr algn="just"/>
            <a:r>
              <a:rPr lang="es-ES" sz="4800" dirty="0">
                <a:solidFill>
                  <a:srgbClr val="FF0000"/>
                </a:solidFill>
              </a:rPr>
              <a:t>TS concluye que existen dos plazos de prescripción de la acción para exigir la reparación de los daños causados al dominio público hidráulico, según hayan derivado, bien de una </a:t>
            </a:r>
            <a:r>
              <a:rPr lang="es-ES" sz="4800" b="1" dirty="0">
                <a:solidFill>
                  <a:srgbClr val="FF0000"/>
                </a:solidFill>
              </a:rPr>
              <a:t>obligación personal nacida ex </a:t>
            </a:r>
            <a:r>
              <a:rPr lang="es-ES" sz="4800" b="1" dirty="0" err="1">
                <a:solidFill>
                  <a:srgbClr val="FF0000"/>
                </a:solidFill>
              </a:rPr>
              <a:t>delicto</a:t>
            </a:r>
            <a:r>
              <a:rPr lang="es-ES" sz="4800" b="1" dirty="0">
                <a:solidFill>
                  <a:srgbClr val="FF0000"/>
                </a:solidFill>
              </a:rPr>
              <a:t> o de la existencia de una relación contractual previa (contrato o concesión demanial existente entre la administración titular de bien integrante del dominio público hidráulico al que se causan los daños y el sujeto que origina los mismos); </a:t>
            </a:r>
            <a:r>
              <a:rPr lang="es-ES" sz="4800" dirty="0">
                <a:solidFill>
                  <a:srgbClr val="FF0000"/>
                </a:solidFill>
              </a:rPr>
              <a:t>bien de una </a:t>
            </a:r>
            <a:r>
              <a:rPr lang="es-ES" sz="4800" b="1" dirty="0">
                <a:solidFill>
                  <a:srgbClr val="FF0000"/>
                </a:solidFill>
              </a:rPr>
              <a:t>obligación extracontractual </a:t>
            </a:r>
            <a:r>
              <a:rPr lang="es-ES" sz="4800" dirty="0">
                <a:solidFill>
                  <a:srgbClr val="FF0000"/>
                </a:solidFill>
              </a:rPr>
              <a:t>nacida de culpa o negligencia de la que únicamente podría derivar una obligación de reparación de los daños y perjuicios causados, al amparo del art. 1902 del Código Civil</a:t>
            </a:r>
          </a:p>
          <a:p>
            <a:pPr algn="just"/>
            <a:r>
              <a:rPr lang="es-ES" sz="4800" b="1" dirty="0">
                <a:solidFill>
                  <a:srgbClr val="FF0000"/>
                </a:solidFill>
              </a:rPr>
              <a:t>En el primer caso el plazo de prescripción sería de 15 años, mientras que en el segundo, sería de 1 año.</a:t>
            </a:r>
            <a:endParaRPr lang="en-GB" sz="4800" b="1" dirty="0">
              <a:solidFill>
                <a:srgbClr val="FF0000"/>
              </a:solidFill>
            </a:endParaRPr>
          </a:p>
          <a:p>
            <a:pPr algn="just"/>
            <a:r>
              <a:rPr lang="es-ES" sz="4800" dirty="0"/>
              <a:t>Señala así la citada sentencia que "(...)la prescripción de la acción para sancionar un hecho, que pudo constituir una infracción administrativa, no permite tener por cometida la infracción, al no existir la posibilidad de pronunciarse acerca de su existencia por haber prescrito la acción para perseguirla, de manera que no cabe entender ... que exista una obligación personal nacida ex </a:t>
            </a:r>
            <a:r>
              <a:rPr lang="es-ES" sz="4800" dirty="0" err="1"/>
              <a:t>delicto</a:t>
            </a:r>
            <a:r>
              <a:rPr lang="es-ES" sz="4800" dirty="0"/>
              <a:t>, y, por consiguiente, hemos de analizar, en primer lugar, si esa obligación (de reparar los daños causados en los bienes de dominio público hidráulico, se entiende) puede considerarse personal y sujeta al plazo de prescripción, establecido en el artículo 1964 del Código civil de quince años, o más bien, como asegura la representación procesal de la entidad demandante, es una obligación extracontractual, nacida de culpa o negligencia, cuya acción, a fin de exigir su reparación, prescribe, conforme a lo dispuesto en el artículo 1968.2 del Código civil, al año".</a:t>
            </a:r>
            <a:endParaRPr lang="en-GB" sz="4800" dirty="0"/>
          </a:p>
          <a:p>
            <a:pPr algn="just"/>
            <a:r>
              <a:rPr lang="es-ES" sz="4800" dirty="0"/>
              <a:t>Es clara, por tanto, la distinción que lleva a cabo el Tribunal en función del origen, </a:t>
            </a:r>
            <a:r>
              <a:rPr lang="es-ES" sz="4800" b="1" dirty="0"/>
              <a:t>contractual o extracontractual</a:t>
            </a:r>
            <a:r>
              <a:rPr lang="es-ES" sz="4800" dirty="0"/>
              <a:t>, de la infracción al objeto de determinar el plazo de prescripción de la acción de reparación de los daños causados en el dominio público hidráulico; llegando a señalar que "de ser una obligación personal, el artículo 327.1 del Reglamento del Dominio Público Hidráulico, al disponer que </a:t>
            </a:r>
            <a:r>
              <a:rPr lang="es-ES" sz="4800" b="1" dirty="0">
                <a:solidFill>
                  <a:srgbClr val="FF0000"/>
                </a:solidFill>
              </a:rPr>
              <a:t>"la obligación de reponer las cosas a su estado primitivo o de reparar daños al dominio público prescribirá a los quince años</a:t>
            </a:r>
            <a:r>
              <a:rPr lang="es-ES" sz="4800" dirty="0"/>
              <a:t>", tendría su cobertura en aquella norma con rango de Ley contenida en el citado artículo 1964 del Código civil, mientras que, de tratarse de una obligación extracontractual derivada de culpa o negligencia, el aludido precepto del Reglamento del Dominio Público Hidráulico estaría en contradicción con lo dispuesto en el artículo 1968.2 del Código Civil y, por consiguiente, sería ilegal ordenar su </a:t>
            </a:r>
            <a:r>
              <a:rPr lang="es-ES" sz="4800" b="1" dirty="0"/>
              <a:t>persecución transcurrido el año, como señala la sociedad agraria de transformación demandante</a:t>
            </a:r>
            <a:r>
              <a:rPr lang="es-ES" sz="4800" dirty="0"/>
              <a:t>".</a:t>
            </a:r>
            <a:endParaRPr lang="en-GB" sz="4800" dirty="0"/>
          </a:p>
          <a:p>
            <a:endParaRPr lang="es-ES" sz="1550" b="1" dirty="0"/>
          </a:p>
        </p:txBody>
      </p:sp>
    </p:spTree>
    <p:extLst>
      <p:ext uri="{BB962C8B-B14F-4D97-AF65-F5344CB8AC3E}">
        <p14:creationId xmlns:p14="http://schemas.microsoft.com/office/powerpoint/2010/main" val="292348944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25000" lnSpcReduction="20000"/>
          </a:bodyPr>
          <a:lstStyle/>
          <a:p>
            <a:pPr algn="just"/>
            <a:r>
              <a:rPr lang="es-ES" sz="4800" dirty="0"/>
              <a:t>De la citada resolución se extrae, además, a nuestro entender, una interesante conclusión: siendo con carácter general, como antes señalábamos, un año el plazo para reclamar la reparación de daños en el supuesto de que éstos nazcan de una obligación extracontractual, </a:t>
            </a:r>
            <a:r>
              <a:rPr lang="es-ES" sz="4800" b="1" dirty="0"/>
              <a:t>podría darse el caso de que, aun no existiendo relación contractual alguna, pudiera aplicarse el plazo de 15 años previsto tanto en el Código Civil como en el Reglamento del Dominio Público Hidráulico para la reclamación de daños ocasionados en dicha parte del </a:t>
            </a:r>
            <a:r>
              <a:rPr lang="es-ES" sz="4800" b="1" dirty="0" err="1"/>
              <a:t>demanio</a:t>
            </a:r>
            <a:r>
              <a:rPr lang="es-ES" sz="4800" b="1" dirty="0"/>
              <a:t> público</a:t>
            </a:r>
            <a:r>
              <a:rPr lang="es-ES" sz="4800" dirty="0"/>
              <a:t>. Ello ocurrirá en caso de que la </a:t>
            </a:r>
            <a:r>
              <a:rPr lang="es-ES" sz="4800" b="1" dirty="0"/>
              <a:t>reclamación de daños derive de la obligación personal ex </a:t>
            </a:r>
            <a:r>
              <a:rPr lang="es-ES" sz="4800" b="1" dirty="0" err="1"/>
              <a:t>delicto</a:t>
            </a:r>
            <a:r>
              <a:rPr lang="es-ES" sz="4800" b="1" dirty="0"/>
              <a:t> del causante de los daños, siendo necesaria -en tal supuesto- la previa incoación del correspondiente procedimiento sancionador en el que se decrete la culpabilidad del sujeto que se pretende sea reconocido como titular de dicha obligación personal y contra el que se incoará el subsiguiente o posteriores procedimientos de restauración de la legalidad y de reclamación de daños causados; procedimientos ambos que beberían del anterior.</a:t>
            </a:r>
            <a:endParaRPr lang="en-GB" sz="4800" b="1" dirty="0"/>
          </a:p>
          <a:p>
            <a:pPr algn="just"/>
            <a:r>
              <a:rPr lang="es-ES" sz="4800" dirty="0"/>
              <a:t>Fuera de estos casos, entendemos, sin perjuicio de otras consideraciones mejor fundadas en derecho, la obligación de responder de los daños causados no podría considerarse personal. Por lo que, aun habiendo mediado la tramitación de un procedimiento de restauración de la legalidad urbanística, de no haberse sancionado al causante de tales daños por la comisión de los mismos ,de conformidad con las previsiones de la normativa en materia urbanística y del Reglamento hidráulico, la reclamación de los mismos </a:t>
            </a:r>
            <a:r>
              <a:rPr lang="es-ES" sz="4800" b="1" dirty="0"/>
              <a:t>solo procedería por la vía del ejercicio de la acción de reclamación de daños de carácter extracontractual, a la que resultaría de aplicación el plazo de prescripción </a:t>
            </a:r>
            <a:r>
              <a:rPr lang="es-ES" sz="4800" dirty="0"/>
              <a:t>de un año de conformidad con las previsiones del artículo 1968.2 del Código Civil antes citado.</a:t>
            </a:r>
            <a:endParaRPr lang="en-GB" sz="4800" dirty="0"/>
          </a:p>
          <a:p>
            <a:pPr algn="just"/>
            <a:r>
              <a:rPr lang="es-ES" sz="4800" dirty="0"/>
              <a:t>No estaríamos, en todo caso, y a nuestro entender, en un supuesto en que pudiere emplearse el plazo de prescripción previsto para las reclamaciones de responsabilidad patrimonial; ya que no es el citado el instituto jurídico el que resulta de aplicación en el supuesto a tratar. En efecto, los requisitos subjetivos y materiales que normativa y jurisprudencial exigen para la aplicabilidad de la responsabilidad patrimonial -estimamos- poco o nada tienen que ver con los condicionantes y circunstancias que se exponen en el supuesto a tratar.</a:t>
            </a:r>
            <a:endParaRPr lang="en-GB" sz="4800" dirty="0"/>
          </a:p>
          <a:p>
            <a:pPr algn="just"/>
            <a:r>
              <a:rPr lang="es-ES" sz="4800" dirty="0"/>
              <a:t>No olvidemos, a este respecto, que la responsabilidad patrimonial es aquella que los particulares pueden exigir a la Administración Pública, por los daños o lesiones antijurídicas que, el normal o anormal funcionamiento de los servicios públicos, causen a los mismos.</a:t>
            </a:r>
          </a:p>
          <a:p>
            <a:endParaRPr lang="es-ES" sz="1550" b="1" dirty="0"/>
          </a:p>
        </p:txBody>
      </p:sp>
    </p:spTree>
    <p:extLst>
      <p:ext uri="{BB962C8B-B14F-4D97-AF65-F5344CB8AC3E}">
        <p14:creationId xmlns:p14="http://schemas.microsoft.com/office/powerpoint/2010/main" val="151860658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32500" lnSpcReduction="20000"/>
          </a:bodyPr>
          <a:lstStyle/>
          <a:p>
            <a:pPr algn="just"/>
            <a:r>
              <a:rPr lang="es-ES" sz="4800" b="1" dirty="0"/>
              <a:t>Junto a lo anterior, hay que tener presente además que la responsabilidad citada se configura, en todo caso, como una responsabilidad "objetiva" de la que se ha de hacer cargo la Administración titular del servicio a consecuencia de cuyo funcionamiento se ha producido la lesión patrimonial. Lesión que puede ser imputable a la misma, bien como consecuencia de una actividad propiamente dicha llevada a cabo por aquella; bien como producto de una mera inactividad puramente material.</a:t>
            </a:r>
          </a:p>
          <a:p>
            <a:pPr algn="just"/>
            <a:r>
              <a:rPr lang="es-ES" sz="4300" b="1" dirty="0"/>
              <a:t>Por otra parte, el artículo 15.1 de la Ley 58/2003, de 17 de diciembre, señala: "Salvo lo establecido por las leyes reguladoras de los </a:t>
            </a:r>
            <a:r>
              <a:rPr lang="es-ES" sz="4900" b="1" u="sng" dirty="0"/>
              <a:t>distintos recursos, prescribirá </a:t>
            </a:r>
            <a:r>
              <a:rPr lang="es-ES" sz="4300" b="1" dirty="0"/>
              <a:t>a los cuatro años el derecho de la Hacienda Pública estatal: a) A reconocer o liquidar créditos a su favor, contándose dicho plazo desde el día en que el derecho pudo ejercitarse. (...)"</a:t>
            </a:r>
            <a:endParaRPr lang="en-GB" sz="4300" b="1" dirty="0"/>
          </a:p>
          <a:p>
            <a:pPr algn="just"/>
            <a:endParaRPr lang="en-GB" sz="4800" b="1" dirty="0"/>
          </a:p>
          <a:p>
            <a:pPr algn="just"/>
            <a:r>
              <a:rPr lang="es-ES" sz="4800" dirty="0"/>
              <a:t>Habida cuenta de que en el supuesto a tratar existe normativa que, con carácter expreso, regula </a:t>
            </a:r>
            <a:r>
              <a:rPr lang="es-ES" sz="4800" b="1" dirty="0"/>
              <a:t>el plazo de prescripción del ejercicio del concreto "recurso" a través del que se obtendrá del ingreso no tributario que ahora nos ocupa, esto es: la indemnización por daños en el dominio público hidráulico; consideramos que la misma, conformada por el Reglamento del Dominio Público Hidráulico o, en su caso; en artículo 1968 del Código civil  (que alude expresamente a la particular acción, de posible empleo en el supuesto a tratar, para exigir la responsabilidad civil por injuria o calumnia, y por las obligaciones derivadas de la culpa o negligencia de que se trata en el artículo 1.902); resultará de aplicación preferente al citado art. de la LGP</a:t>
            </a:r>
            <a:r>
              <a:rPr lang="es-ES" sz="4800" dirty="0"/>
              <a:t> en lo que respecta al particular extremo que nos ocupa.</a:t>
            </a:r>
            <a:endParaRPr lang="en-GB" sz="4800" dirty="0"/>
          </a:p>
          <a:p>
            <a:endParaRPr lang="es-ES" sz="1550" b="1" dirty="0"/>
          </a:p>
        </p:txBody>
      </p:sp>
    </p:spTree>
    <p:extLst>
      <p:ext uri="{BB962C8B-B14F-4D97-AF65-F5344CB8AC3E}">
        <p14:creationId xmlns:p14="http://schemas.microsoft.com/office/powerpoint/2010/main" val="268447434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42229" y="1325333"/>
            <a:ext cx="7986230" cy="3246667"/>
          </a:xfrm>
          <a:ln>
            <a:solidFill>
              <a:srgbClr val="FF0000"/>
            </a:solidFill>
          </a:ln>
          <a:effectLst>
            <a:outerShdw blurRad="50800" dist="38100" algn="l" rotWithShape="0">
              <a:prstClr val="black">
                <a:alpha val="40000"/>
              </a:prstClr>
            </a:outerShdw>
          </a:effectLst>
        </p:spPr>
        <p:txBody>
          <a:bodyPr>
            <a:normAutofit fontScale="47500" lnSpcReduction="20000"/>
          </a:bodyPr>
          <a:lstStyle/>
          <a:p>
            <a:endParaRPr lang="es-ES" i="1" dirty="0"/>
          </a:p>
          <a:p>
            <a:pPr algn="just"/>
            <a:endParaRPr lang="es-ES" sz="1400" i="1" dirty="0"/>
          </a:p>
          <a:p>
            <a:pPr algn="just"/>
            <a:endParaRPr lang="es-ES" sz="1400" i="1" dirty="0"/>
          </a:p>
          <a:p>
            <a:pPr algn="just">
              <a:lnSpc>
                <a:spcPct val="120000"/>
              </a:lnSpc>
            </a:pPr>
            <a:r>
              <a:rPr lang="es-ES" i="1" dirty="0"/>
              <a:t> </a:t>
            </a:r>
            <a:r>
              <a:rPr lang="es-ES" sz="4400" i="1" dirty="0">
                <a:solidFill>
                  <a:srgbClr val="FF0000"/>
                </a:solidFill>
              </a:rPr>
              <a:t>Se ha recibido denuncia por una licencia concedida, al entender que la casa objeto de la misma se encuentra dentro de un conjunto histórico declarado protegido. Licencia que se dio al ser conforme a unas normas urbanísticas que la Comisión de Patrimonio y Cultura de la Junta de Castilla y León informó favorablemente porque no apreció que estaba mal delimitada la zona de protección. ¿De quién es la responsabilidad?</a:t>
            </a:r>
            <a:endParaRPr lang="en-GB" sz="4400" dirty="0">
              <a:solidFill>
                <a:srgbClr val="FF0000"/>
              </a:solidFill>
            </a:endParaRPr>
          </a:p>
          <a:p>
            <a:pPr algn="just">
              <a:lnSpc>
                <a:spcPct val="120000"/>
              </a:lnSpc>
            </a:pPr>
            <a:endParaRPr lang="es-ES" sz="4300" i="1" dirty="0">
              <a:solidFill>
                <a:srgbClr val="FF0000"/>
              </a:solidFill>
            </a:endParaRPr>
          </a:p>
          <a:p>
            <a:pPr algn="just"/>
            <a:endParaRPr lang="es-ES" i="1" dirty="0"/>
          </a:p>
          <a:p>
            <a:endParaRPr lang="es-ES" sz="1400" dirty="0">
              <a:solidFill>
                <a:srgbClr val="FF0000"/>
              </a:solidFill>
            </a:endParaRPr>
          </a:p>
        </p:txBody>
      </p:sp>
    </p:spTree>
    <p:extLst>
      <p:ext uri="{BB962C8B-B14F-4D97-AF65-F5344CB8AC3E}">
        <p14:creationId xmlns:p14="http://schemas.microsoft.com/office/powerpoint/2010/main" val="421740823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55000" lnSpcReduction="20000"/>
          </a:bodyPr>
          <a:lstStyle/>
          <a:p>
            <a:pPr algn="just"/>
            <a:r>
              <a:rPr lang="es-ES" b="1" dirty="0"/>
              <a:t>La responsabilidad y consiguiente obligación de indemnización se ha de imputar a la Administración que, ejerciendo su competencia en un determinado servicio o actividad, causa daño o perjuicio a un tercero por el funcionamiento normal o anormal del respectivo servicio y siempre que no se rompa el necesario nexo causal. </a:t>
            </a:r>
            <a:endParaRPr lang="en-GB" b="1" dirty="0"/>
          </a:p>
          <a:p>
            <a:pPr algn="just"/>
            <a:r>
              <a:rPr lang="es-ES" dirty="0"/>
              <a:t>De cuanto nos exponen en la consulta, parece que ha de admitirse que ese Ayuntamiento incurrió en un error material en el planeamiento urbanístico, al excluir un determinado edificio del entorno declarado conjunto histórico. </a:t>
            </a:r>
            <a:r>
              <a:rPr lang="es-ES" b="1" dirty="0"/>
              <a:t>De este erróneo y al fin y al cabo deficiente servicio municipal, derivó el otorgamiento de una licencia omitiéndose el informe preceptivo de la Comisión de Patrimonio y Cultura de la Comunidad Autónoma</a:t>
            </a:r>
            <a:r>
              <a:rPr lang="es-ES" dirty="0"/>
              <a:t>. Para nosotros no cabe duda, si así son las cosas, </a:t>
            </a:r>
            <a:r>
              <a:rPr lang="es-ES" b="1" dirty="0">
                <a:solidFill>
                  <a:srgbClr val="FF0000"/>
                </a:solidFill>
              </a:rPr>
              <a:t>que se producen los requisitos determinantes de la </a:t>
            </a:r>
            <a:r>
              <a:rPr lang="es-ES" b="1" u="sng" dirty="0">
                <a:solidFill>
                  <a:srgbClr val="FF0000"/>
                </a:solidFill>
              </a:rPr>
              <a:t>responsabilidad municipal, pues la licencia se otorgó irregularmente por el Ayuntamiento, que en todo caso debió contrastar la solicitud y comprobarla diligentemente con el planeamiento real que el propio Ayuntamiento había tramitado y aprobado. </a:t>
            </a:r>
            <a:endParaRPr lang="en-GB" b="1" dirty="0">
              <a:solidFill>
                <a:srgbClr val="FF0000"/>
              </a:solidFill>
            </a:endParaRPr>
          </a:p>
          <a:p>
            <a:pPr algn="just"/>
            <a:r>
              <a:rPr lang="es-ES" dirty="0"/>
              <a:t>Ahora bien, en el presente caso parece que concurre una importante circunstancia. Se nos dice que la licencia en cuestión </a:t>
            </a:r>
            <a:r>
              <a:rPr lang="es-ES" i="1" dirty="0">
                <a:solidFill>
                  <a:srgbClr val="FF0000"/>
                </a:solidFill>
              </a:rPr>
              <a:t>«se dio conforme a unas normas urbanísticas que ella [la Comisión de Patrimonio y Cultura de la Junta de Castilla y León] informó favorablemente porque no apreció que estaba mal delimitada la zona de protección» </a:t>
            </a:r>
            <a:r>
              <a:rPr lang="es-ES" dirty="0"/>
              <a:t>(sic). </a:t>
            </a:r>
            <a:r>
              <a:rPr lang="es-ES" b="1" dirty="0"/>
              <a:t>De ser esto cierto, nos encontraríamos ante un caso de concurrencia de «culpas», y, por lo tanto, de responsabilidad concurrente</a:t>
            </a:r>
            <a:r>
              <a:rPr lang="es-ES" dirty="0"/>
              <a:t>. Porque lo cierto es que estaríamos en presencia de una modalidad de procedimiento bifásico en el que la Comisión de Patrimonio y Cultura informó </a:t>
            </a:r>
            <a:r>
              <a:rPr lang="es-ES" dirty="0">
                <a:solidFill>
                  <a:srgbClr val="FF0000"/>
                </a:solidFill>
              </a:rPr>
              <a:t>favorablemente </a:t>
            </a:r>
            <a:r>
              <a:rPr lang="es-ES" b="1" dirty="0">
                <a:solidFill>
                  <a:srgbClr val="FF0000"/>
                </a:solidFill>
              </a:rPr>
              <a:t>«porque no apreció que estaba mal delimitada la zona de protección», incurriendo también en un error en el ejercicio de su competencia de emitir informe preceptivo, y que al comprobarse dicho error por la denuncia de un particular determina la invalidez de la licencia con el consiguiente perjuicio para su titular. </a:t>
            </a:r>
            <a:endParaRPr lang="en-GB" dirty="0">
              <a:solidFill>
                <a:srgbClr val="FF0000"/>
              </a:solidFill>
            </a:endParaRPr>
          </a:p>
          <a:p>
            <a:endParaRPr lang="es-ES" sz="1550" b="1" dirty="0"/>
          </a:p>
        </p:txBody>
      </p:sp>
    </p:spTree>
    <p:extLst>
      <p:ext uri="{BB962C8B-B14F-4D97-AF65-F5344CB8AC3E}">
        <p14:creationId xmlns:p14="http://schemas.microsoft.com/office/powerpoint/2010/main" val="316328532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62500" lnSpcReduction="20000"/>
          </a:bodyPr>
          <a:lstStyle/>
          <a:p>
            <a:pPr algn="just"/>
            <a:r>
              <a:rPr lang="es-ES" dirty="0"/>
              <a:t>La jurisprudencia ha declarado [por ejemplo, en Sentencia del Tribunal Supremo de 15 de noviembre de 1993] que </a:t>
            </a:r>
            <a:r>
              <a:rPr lang="es-ES" b="1" dirty="0">
                <a:solidFill>
                  <a:srgbClr val="FF0000"/>
                </a:solidFill>
              </a:rPr>
              <a:t>la solidaridad en la responsabilidad extracontractual se da con frecuencia en la titularidad compartida en materia urbanística</a:t>
            </a:r>
            <a:r>
              <a:rPr lang="es-ES" dirty="0"/>
              <a:t>. Otra Sentencia, ésta del Tribunal Superior de Justicia de Murcia de 22 de julio de 1997, puntualiza que la actuación administrativa conjunta (en nuestro caso, la del Ayuntamiento que otorga la licencia y la Comisión que ha de informar preceptivamente) lo es </a:t>
            </a:r>
            <a:r>
              <a:rPr lang="es-ES" b="1" dirty="0"/>
              <a:t>«en garantía jurídico patrimonial del interesado</a:t>
            </a:r>
            <a:r>
              <a:rPr lang="es-ES" dirty="0"/>
              <a:t>»; garantía, añadimos nosotros, que obliga a un debido control y comprobación, de donde opinamos que los errores administrativos rompen aquella garantía patrimonial del particular generando así una indemnización a su favor. </a:t>
            </a:r>
            <a:endParaRPr lang="en-GB" dirty="0"/>
          </a:p>
          <a:p>
            <a:pPr algn="just"/>
            <a:r>
              <a:rPr lang="es-ES" dirty="0"/>
              <a:t>Finalmente, en una Sentencia del Tribunal Superior de Justicia de Cantabria de 17 de octubre de 1999  se declara </a:t>
            </a:r>
            <a:r>
              <a:rPr lang="es-ES" dirty="0">
                <a:solidFill>
                  <a:srgbClr val="FF0000"/>
                </a:solidFill>
              </a:rPr>
              <a:t>que </a:t>
            </a:r>
            <a:r>
              <a:rPr lang="es-ES" b="1" dirty="0">
                <a:solidFill>
                  <a:srgbClr val="FF0000"/>
                </a:solidFill>
              </a:rPr>
              <a:t>si dos Administraciones han actuado en el ejercicio de sus competencias y respectivas funciones y se han causado daños resarcibles, cada una debe responder de los mismos en la proporción que corresponda</a:t>
            </a:r>
            <a:r>
              <a:rPr lang="es-ES" dirty="0"/>
              <a:t>. En este caso se trataba de una aprobación por la Comisión Regional de Urbanismo, al hilo de cuya aprobación se otorgó autorización por la misma Comisión; y manifiesta la Sentencia que «tanto el Gobierno de Cantabria como el Ayuntamiento deben responder puesto que los dos han contribuido eficazmente a la adopción de los acuerdos luego declarados ilegales».</a:t>
            </a:r>
            <a:endParaRPr lang="en-GB" dirty="0"/>
          </a:p>
          <a:p>
            <a:pPr algn="just"/>
            <a:r>
              <a:rPr lang="es-ES" b="1" u="sng" dirty="0">
                <a:solidFill>
                  <a:srgbClr val="FF0000"/>
                </a:solidFill>
              </a:rPr>
              <a:t>De todo lo expuesto, </a:t>
            </a:r>
            <a:r>
              <a:rPr lang="es-ES" b="1" i="1" u="sng" dirty="0">
                <a:solidFill>
                  <a:srgbClr val="FF0000"/>
                </a:solidFill>
              </a:rPr>
              <a:t>mutatis mutandis,</a:t>
            </a:r>
            <a:r>
              <a:rPr lang="es-ES" b="1" u="sng" dirty="0">
                <a:solidFill>
                  <a:srgbClr val="FF0000"/>
                </a:solidFill>
              </a:rPr>
              <a:t> opinamos que es mantenible el criterio de la responsabilidad solidaria o compartida, tanto por la actuación del Ayuntamiento, que otorgó la licencia erróneamente, como de la Comisión de Patrimonio y Cultura, si es cierto que informó favorablemente, incurriendo en error dentro de su función y coadyuvando así al otorgamiento de la licencia.</a:t>
            </a:r>
            <a:endParaRPr lang="en-GB" dirty="0">
              <a:solidFill>
                <a:srgbClr val="FF0000"/>
              </a:solidFill>
            </a:endParaRPr>
          </a:p>
          <a:p>
            <a:endParaRPr lang="es-ES" sz="1550" b="1" dirty="0"/>
          </a:p>
        </p:txBody>
      </p:sp>
    </p:spTree>
    <p:extLst>
      <p:ext uri="{BB962C8B-B14F-4D97-AF65-F5344CB8AC3E}">
        <p14:creationId xmlns:p14="http://schemas.microsoft.com/office/powerpoint/2010/main" val="244864663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707543" y="1567929"/>
            <a:ext cx="7986230" cy="3246667"/>
          </a:xfrm>
          <a:ln>
            <a:solidFill>
              <a:srgbClr val="FF0000"/>
            </a:solidFill>
          </a:ln>
          <a:effectLst>
            <a:outerShdw blurRad="50800" dist="38100" algn="l" rotWithShape="0">
              <a:prstClr val="black">
                <a:alpha val="40000"/>
              </a:prstClr>
            </a:outerShdw>
          </a:effectLst>
        </p:spPr>
        <p:txBody>
          <a:bodyPr>
            <a:normAutofit fontScale="92500" lnSpcReduction="10000"/>
          </a:bodyPr>
          <a:lstStyle/>
          <a:p>
            <a:endParaRPr lang="es-ES" i="1" dirty="0"/>
          </a:p>
          <a:p>
            <a:pPr algn="just"/>
            <a:endParaRPr lang="es-ES" sz="1400" i="1" dirty="0"/>
          </a:p>
          <a:p>
            <a:pPr algn="just"/>
            <a:endParaRPr lang="es-ES" sz="1400" i="1" dirty="0"/>
          </a:p>
          <a:p>
            <a:pPr algn="just">
              <a:lnSpc>
                <a:spcPct val="120000"/>
              </a:lnSpc>
            </a:pPr>
            <a:r>
              <a:rPr lang="es-ES" i="1" dirty="0"/>
              <a:t> </a:t>
            </a:r>
          </a:p>
          <a:p>
            <a:pPr algn="just">
              <a:lnSpc>
                <a:spcPct val="120000"/>
              </a:lnSpc>
            </a:pPr>
            <a:endParaRPr lang="es-ES" i="1" dirty="0">
              <a:solidFill>
                <a:srgbClr val="FF0000"/>
              </a:solidFill>
            </a:endParaRPr>
          </a:p>
          <a:p>
            <a:pPr algn="just">
              <a:lnSpc>
                <a:spcPct val="120000"/>
              </a:lnSpc>
            </a:pPr>
            <a:r>
              <a:rPr lang="es-ES" i="1" dirty="0">
                <a:solidFill>
                  <a:srgbClr val="FF0000"/>
                </a:solidFill>
              </a:rPr>
              <a:t>En una obra, que se estaba ejecutando sin licencia, se ha producido un accidente. ¿Existe responsabilidad del Ayuntamiento por no haber reaccionado contra dicha construcción ilegal?</a:t>
            </a:r>
            <a:endParaRPr lang="en-GB" dirty="0">
              <a:solidFill>
                <a:srgbClr val="FF0000"/>
              </a:solidFill>
            </a:endParaRPr>
          </a:p>
          <a:p>
            <a:pPr algn="just">
              <a:lnSpc>
                <a:spcPct val="120000"/>
              </a:lnSpc>
            </a:pPr>
            <a:endParaRPr lang="es-ES" sz="4300" i="1" dirty="0">
              <a:solidFill>
                <a:srgbClr val="FF0000"/>
              </a:solidFill>
            </a:endParaRPr>
          </a:p>
          <a:p>
            <a:pPr algn="just"/>
            <a:endParaRPr lang="es-ES" i="1" dirty="0"/>
          </a:p>
          <a:p>
            <a:endParaRPr lang="es-ES" sz="1400" dirty="0">
              <a:solidFill>
                <a:srgbClr val="FF0000"/>
              </a:solidFill>
            </a:endParaRPr>
          </a:p>
        </p:txBody>
      </p:sp>
    </p:spTree>
    <p:extLst>
      <p:ext uri="{BB962C8B-B14F-4D97-AF65-F5344CB8AC3E}">
        <p14:creationId xmlns:p14="http://schemas.microsoft.com/office/powerpoint/2010/main" val="3867667314"/>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62500" lnSpcReduction="20000"/>
          </a:bodyPr>
          <a:lstStyle/>
          <a:p>
            <a:pPr algn="just"/>
            <a:r>
              <a:rPr lang="es-ES" dirty="0"/>
              <a:t>El Instituto de la Responsabilidad Patrimonial de las Administraciones Públicas, reconocido en el Régimen Local en el art. 54 de la Ley 7/1985, de 2 de abril Reguladora de las Bases de Régimen Local (LRBRL), da lugar a una tipología inagotable dentro de la expresión «funcionamiento de los servicios públicos» propios de la competencia local. Entrando directamente en el caso consultado, evidentemente, y por lo que usted tan someramente nos expone en su consulta, parece que se ha producido un </a:t>
            </a:r>
            <a:r>
              <a:rPr lang="es-ES" b="1" dirty="0"/>
              <a:t>funcionamiento anormal de los servicios municipales.</a:t>
            </a:r>
            <a:endParaRPr lang="en-GB" dirty="0"/>
          </a:p>
          <a:p>
            <a:pPr algn="just"/>
            <a:r>
              <a:rPr lang="es-ES" dirty="0"/>
              <a:t>Si el accidente que nos dicen que se ha producido en la obra (que tampoco nos concreta de qué tipo de accidente se trata, laboral o de un particular ajeno a la obra) </a:t>
            </a:r>
            <a:r>
              <a:rPr lang="es-ES" b="1" dirty="0">
                <a:solidFill>
                  <a:srgbClr val="FF0000"/>
                </a:solidFill>
              </a:rPr>
              <a:t>tiene causa tanto en el defecto de medidas de seguridad que debieron imponerse por el Ayuntamiento mediante la preceptiva licencia, como en la falta de paralización de la ejecución que debió adoptarse inexcusablemente e impuestas por la disciplina urbanística</a:t>
            </a:r>
            <a:r>
              <a:rPr lang="es-ES" dirty="0"/>
              <a:t>, puede hablarse, sin duda, de la posible responsabilidad patrimonial del Ayuntamiento, pues parece evidente la relación causa—efecto necesaria para que se produzca tal responsabilidad y la consiguiente indemnización.</a:t>
            </a:r>
            <a:endParaRPr lang="en-GB" dirty="0"/>
          </a:p>
          <a:p>
            <a:pPr algn="just"/>
            <a:r>
              <a:rPr lang="es-ES" dirty="0"/>
              <a:t>Una sentencia del Tribunal Superior de Justicia de Valencia de 29 de enero de 1999, se ocupa de un caso con cierta semejanza al planteado, al tratarse de daños causados por demolición de un edificio sin licencia, </a:t>
            </a:r>
            <a:r>
              <a:rPr lang="es-ES" b="1" dirty="0">
                <a:solidFill>
                  <a:srgbClr val="FF0000"/>
                </a:solidFill>
              </a:rPr>
              <a:t>declara la responsabilidad de la Administración demandada por realizar un incorrecto ejercicio de sus potestades en materia urbanística.</a:t>
            </a:r>
            <a:endParaRPr lang="en-GB" dirty="0">
              <a:solidFill>
                <a:srgbClr val="FF0000"/>
              </a:solidFill>
            </a:endParaRPr>
          </a:p>
          <a:p>
            <a:endParaRPr lang="es-ES" sz="1550" b="1" dirty="0"/>
          </a:p>
        </p:txBody>
      </p:sp>
    </p:spTree>
    <p:extLst>
      <p:ext uri="{BB962C8B-B14F-4D97-AF65-F5344CB8AC3E}">
        <p14:creationId xmlns:p14="http://schemas.microsoft.com/office/powerpoint/2010/main" val="223164562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97833"/>
          </a:xfrm>
        </p:spPr>
        <p:txBody>
          <a:bodyPr>
            <a:normAutofit fontScale="90000"/>
          </a:bodyPr>
          <a:lstStyle/>
          <a:p>
            <a:r>
              <a:rPr lang="es-ES" b="1" dirty="0"/>
              <a:t>SUPUESTOS solución</a:t>
            </a:r>
            <a:br>
              <a:rPr lang="es-ES" dirty="0"/>
            </a:br>
            <a:endParaRPr lang="es-ES" dirty="0"/>
          </a:p>
        </p:txBody>
      </p:sp>
      <p:sp>
        <p:nvSpPr>
          <p:cNvPr id="5" name="Marcador de texto 4"/>
          <p:cNvSpPr>
            <a:spLocks noGrp="1"/>
          </p:cNvSpPr>
          <p:nvPr>
            <p:ph type="body" idx="1"/>
          </p:nvPr>
        </p:nvSpPr>
        <p:spPr>
          <a:xfrm>
            <a:off x="1331844" y="1548882"/>
            <a:ext cx="7169926" cy="1300575"/>
          </a:xfrm>
          <a:ln>
            <a:solidFill>
              <a:srgbClr val="FF0000"/>
            </a:solidFill>
          </a:ln>
          <a:effectLst>
            <a:outerShdw blurRad="50800" dist="38100" algn="l" rotWithShape="0">
              <a:prstClr val="black">
                <a:alpha val="40000"/>
              </a:prstClr>
            </a:outerShdw>
          </a:effectLst>
        </p:spPr>
        <p:txBody>
          <a:bodyPr>
            <a:normAutofit fontScale="92500" lnSpcReduction="20000"/>
          </a:bodyPr>
          <a:lstStyle/>
          <a:p>
            <a:endParaRPr lang="es-ES" i="1" dirty="0"/>
          </a:p>
          <a:p>
            <a:r>
              <a:rPr lang="es-ES" i="1" dirty="0"/>
              <a:t>Anulada judicialmente una licencia de obras, ¿debemos ordenar la demolición con la advertencia de ejecución subsidiaria?</a:t>
            </a:r>
            <a:endParaRPr lang="en-GB" dirty="0"/>
          </a:p>
          <a:p>
            <a:endParaRPr lang="es-ES" sz="1400" dirty="0">
              <a:solidFill>
                <a:srgbClr val="FF0000"/>
              </a:solidFill>
            </a:endParaRPr>
          </a:p>
        </p:txBody>
      </p:sp>
      <p:sp>
        <p:nvSpPr>
          <p:cNvPr id="6" name="Marcador de contenido 5"/>
          <p:cNvSpPr>
            <a:spLocks noGrp="1"/>
          </p:cNvSpPr>
          <p:nvPr>
            <p:ph sz="half" idx="2"/>
          </p:nvPr>
        </p:nvSpPr>
        <p:spPr>
          <a:xfrm>
            <a:off x="1331844" y="3192236"/>
            <a:ext cx="7169926" cy="3175907"/>
          </a:xfrm>
        </p:spPr>
        <p:txBody>
          <a:bodyPr>
            <a:normAutofit fontScale="77500" lnSpcReduction="20000"/>
          </a:bodyPr>
          <a:lstStyle/>
          <a:p>
            <a:pPr algn="just"/>
            <a:r>
              <a:rPr lang="es-ES" sz="1600" b="1" dirty="0"/>
              <a:t>Como regla, no puede decretarse la demolición sin antes tramitar expediente de legalización</a:t>
            </a:r>
            <a:r>
              <a:rPr lang="es-ES" sz="1600" dirty="0"/>
              <a:t>. No obstante, </a:t>
            </a:r>
            <a:r>
              <a:rPr lang="es-ES" sz="1600" b="1" dirty="0">
                <a:solidFill>
                  <a:srgbClr val="FF0000"/>
                </a:solidFill>
              </a:rPr>
              <a:t>el Tribunal Supremo ha declarado que el expediente de legalización (encaminado a otorgar licencia a posteriori) no es necesario si la obra en cuestión es claramente no legalizable, es decir, cuando no hay ninguna posibilidad de legalizar lo edificado </a:t>
            </a:r>
            <a:r>
              <a:rPr lang="es-ES" sz="1600" dirty="0"/>
              <a:t>[STS de 27 de marzo de 1996].</a:t>
            </a:r>
            <a:endParaRPr lang="en-GB" sz="1600" dirty="0"/>
          </a:p>
          <a:p>
            <a:pPr algn="just"/>
            <a:r>
              <a:rPr lang="es-ES" sz="1600" dirty="0"/>
              <a:t>Ello es consecuencia de la propia naturaleza de la demolición, ya que ésta requiere una absoluta divergencia entre lo construido y la legalidad. </a:t>
            </a:r>
            <a:r>
              <a:rPr lang="es-ES" sz="1600" b="1" dirty="0"/>
              <a:t>De la demolición ha de hacerse una aplicación restrictiva</a:t>
            </a:r>
            <a:r>
              <a:rPr lang="es-ES" sz="1600" dirty="0"/>
              <a:t>, ya que supone una destrucción de riqueza. La demolición ha de aplicarse con mesura, es una </a:t>
            </a:r>
            <a:r>
              <a:rPr lang="es-ES" sz="1600" b="1" dirty="0"/>
              <a:t>medida excepcional </a:t>
            </a:r>
            <a:r>
              <a:rPr lang="es-ES" sz="1600" dirty="0"/>
              <a:t>y sólo puede tener lugar en casos extremos. Rige el principio de menor demolición. Principios todos ellos que dimanan de la propia jurisprudencia del Tribunal Supremo [STS de 3 de noviembre de 1993].</a:t>
            </a:r>
            <a:endParaRPr lang="en-GB" sz="1600" dirty="0"/>
          </a:p>
          <a:p>
            <a:pPr algn="just"/>
            <a:r>
              <a:rPr lang="es-ES" sz="1600" b="1" dirty="0"/>
              <a:t>El expediente de demolición y el de responsabilidad patrimonial pueden tramitarse de forma conjunta, aunque lo procedente, a fin de cuantificar todos los daños causados, es resolver primero la demolición y, una vez realizada ésta, iniciar el expediente de responsabilidad patrimonial.</a:t>
            </a:r>
            <a:endParaRPr lang="en-GB" sz="1600" b="1" dirty="0"/>
          </a:p>
          <a:p>
            <a:pPr algn="just"/>
            <a:r>
              <a:rPr lang="es-ES" sz="1600" dirty="0"/>
              <a:t>La demolición la insta el Ayuntamiento, pudiendo realizarla la misma el propietario del inmueble, si este es su deseo. </a:t>
            </a:r>
            <a:r>
              <a:rPr lang="es-ES" sz="1600" b="1" dirty="0"/>
              <a:t>Los gastos indemnizables los ha de valorar el Ayuntamiento, dando traslado de los mismo al interesado para que se pronuncie sobre los mismos</a:t>
            </a:r>
            <a:r>
              <a:rPr lang="es-ES" sz="1600" dirty="0"/>
              <a:t>. Las discrepancias se resolverán, como es lógico, en vía administrativa o en ante el Juzgado de lo contencioso. </a:t>
            </a:r>
            <a:r>
              <a:rPr lang="es-ES" sz="1600" b="1" dirty="0"/>
              <a:t>El presupuesto indemnizable contendrá la valoración real de los daños causados (proyecto de obras, dirección de obra, obras realmente ejecutadas, licencia de obras y tasas urbanísticas, etc.), y no el declarado en la solicitud de licencia de obras.</a:t>
            </a:r>
            <a:endParaRPr lang="en-GB" sz="1600" b="1" dirty="0"/>
          </a:p>
          <a:p>
            <a:endParaRPr lang="es-ES" sz="1550" b="1" dirty="0"/>
          </a:p>
        </p:txBody>
      </p:sp>
    </p:spTree>
    <p:extLst>
      <p:ext uri="{BB962C8B-B14F-4D97-AF65-F5344CB8AC3E}">
        <p14:creationId xmlns:p14="http://schemas.microsoft.com/office/powerpoint/2010/main" val="232371006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707543" y="1567929"/>
            <a:ext cx="7986230" cy="3246667"/>
          </a:xfrm>
          <a:ln>
            <a:solidFill>
              <a:srgbClr val="FF0000"/>
            </a:solidFill>
          </a:ln>
          <a:effectLst>
            <a:outerShdw blurRad="50800" dist="38100" algn="l" rotWithShape="0">
              <a:prstClr val="black">
                <a:alpha val="40000"/>
              </a:prstClr>
            </a:outerShdw>
          </a:effectLst>
        </p:spPr>
        <p:txBody>
          <a:bodyPr>
            <a:normAutofit fontScale="70000" lnSpcReduction="20000"/>
          </a:bodyPr>
          <a:lstStyle/>
          <a:p>
            <a:endParaRPr lang="es-ES" dirty="0">
              <a:solidFill>
                <a:srgbClr val="FF0000"/>
              </a:solidFill>
            </a:endParaRPr>
          </a:p>
          <a:p>
            <a:endParaRPr lang="es-ES" dirty="0">
              <a:solidFill>
                <a:srgbClr val="FF0000"/>
              </a:solidFill>
            </a:endParaRPr>
          </a:p>
          <a:p>
            <a:endParaRPr lang="es-ES" dirty="0">
              <a:solidFill>
                <a:srgbClr val="FF0000"/>
              </a:solidFill>
            </a:endParaRPr>
          </a:p>
          <a:p>
            <a:endParaRPr lang="es-ES" dirty="0">
              <a:solidFill>
                <a:srgbClr val="FF0000"/>
              </a:solidFill>
            </a:endParaRPr>
          </a:p>
          <a:p>
            <a:pPr algn="just"/>
            <a:endParaRPr lang="es-ES" i="1" dirty="0">
              <a:solidFill>
                <a:srgbClr val="FF0000"/>
              </a:solidFill>
            </a:endParaRPr>
          </a:p>
          <a:p>
            <a:pPr algn="just"/>
            <a:r>
              <a:rPr lang="es-ES" dirty="0">
                <a:solidFill>
                  <a:srgbClr val="FF0000"/>
                </a:solidFill>
              </a:rPr>
              <a:t>Se ha condenado al Ayuntamiento por responsabilidad patrimonial por la construcción de un edificio sobre terreno calificado como vía pecuaria (BIEN DE DOMINIO PÚBLICO CUYA TITULARIDAD OSTENTAN LAS CCAA) ¿Qué debe hacer el ayuntamiento una vez abonado la indemnización a la que fue condenado?</a:t>
            </a:r>
            <a:endParaRPr lang="en-GB" dirty="0">
              <a:solidFill>
                <a:srgbClr val="FF0000"/>
              </a:solidFill>
            </a:endParaRPr>
          </a:p>
          <a:p>
            <a:pPr algn="just"/>
            <a:endParaRPr lang="es-ES" sz="1400" i="1" dirty="0">
              <a:solidFill>
                <a:srgbClr val="FF0000"/>
              </a:solidFill>
            </a:endParaRPr>
          </a:p>
          <a:p>
            <a:pPr algn="just"/>
            <a:endParaRPr lang="es-ES" sz="1400" i="1" dirty="0">
              <a:solidFill>
                <a:srgbClr val="FF0000"/>
              </a:solidFill>
            </a:endParaRPr>
          </a:p>
          <a:p>
            <a:pPr algn="just">
              <a:lnSpc>
                <a:spcPct val="120000"/>
              </a:lnSpc>
            </a:pPr>
            <a:r>
              <a:rPr lang="es-ES" i="1" dirty="0">
                <a:solidFill>
                  <a:srgbClr val="FF0000"/>
                </a:solidFill>
              </a:rPr>
              <a:t> </a:t>
            </a:r>
          </a:p>
          <a:p>
            <a:pPr algn="just">
              <a:lnSpc>
                <a:spcPct val="120000"/>
              </a:lnSpc>
            </a:pPr>
            <a:endParaRPr lang="es-ES" i="1" dirty="0">
              <a:solidFill>
                <a:srgbClr val="FF0000"/>
              </a:solidFill>
            </a:endParaRPr>
          </a:p>
          <a:p>
            <a:pPr algn="just"/>
            <a:endParaRPr lang="es-ES" i="1" dirty="0"/>
          </a:p>
          <a:p>
            <a:endParaRPr lang="es-ES" sz="1400" dirty="0">
              <a:solidFill>
                <a:srgbClr val="FF0000"/>
              </a:solidFill>
            </a:endParaRPr>
          </a:p>
        </p:txBody>
      </p:sp>
    </p:spTree>
    <p:extLst>
      <p:ext uri="{BB962C8B-B14F-4D97-AF65-F5344CB8AC3E}">
        <p14:creationId xmlns:p14="http://schemas.microsoft.com/office/powerpoint/2010/main" val="312620026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55000" lnSpcReduction="20000"/>
          </a:bodyPr>
          <a:lstStyle/>
          <a:p>
            <a:pPr algn="just"/>
            <a:r>
              <a:rPr lang="es-ES" dirty="0"/>
              <a:t>Las vías pecuarias son rutas o itinerarios por donde discurren, o ha venido discurriendo tradicionalmente, el </a:t>
            </a:r>
            <a:r>
              <a:rPr lang="es-ES" b="1" dirty="0"/>
              <a:t>tránsito ganadero</a:t>
            </a:r>
            <a:r>
              <a:rPr lang="es-ES" dirty="0"/>
              <a:t>; como así se define tanto en el art. 1.2 de la Ley 3/1995, de 23 de marzo, de vías pecuarias. Como tal, </a:t>
            </a:r>
            <a:r>
              <a:rPr lang="es-ES" b="1" dirty="0">
                <a:solidFill>
                  <a:srgbClr val="FF0000"/>
                </a:solidFill>
              </a:rPr>
              <a:t>son bienes de dominio público</a:t>
            </a:r>
            <a:r>
              <a:rPr lang="es-ES" dirty="0">
                <a:solidFill>
                  <a:srgbClr val="FF0000"/>
                </a:solidFill>
              </a:rPr>
              <a:t> y, </a:t>
            </a:r>
            <a:r>
              <a:rPr lang="es-ES" b="1" dirty="0">
                <a:solidFill>
                  <a:srgbClr val="FF0000"/>
                </a:solidFill>
              </a:rPr>
              <a:t>por lo tanto, inalienables, imprescriptibles e inembargables</a:t>
            </a:r>
            <a:r>
              <a:rPr lang="es-ES" dirty="0"/>
              <a:t>; en los que, además de aquel destino, también se permite determinados usos, pero siempre que sean compatibles y complementarios con el primero y principal, garantizándose en todo momento la conservación de la naturaleza y el respeto al medio ambiente, al paisaje y al patrimonio natural y cultural.</a:t>
            </a:r>
            <a:endParaRPr lang="en-GB" dirty="0"/>
          </a:p>
          <a:p>
            <a:pPr algn="just"/>
            <a:r>
              <a:rPr lang="es-ES" dirty="0"/>
              <a:t>El problema viene, como sucede en el presente caso, cuando se han autorizado usos que van en contra de esa peculiar naturaleza, desembocando en la obligación de resarcir por responsabilidad patrimonial al ayuntamiento. Debemos partir del </a:t>
            </a:r>
            <a:r>
              <a:rPr lang="es-ES" b="1" dirty="0">
                <a:solidFill>
                  <a:srgbClr val="FF0000"/>
                </a:solidFill>
              </a:rPr>
              <a:t>carácter demanial </a:t>
            </a:r>
            <a:r>
              <a:rPr lang="es-ES" dirty="0"/>
              <a:t>que tienen estas vías y los principios que les son de aplicación.</a:t>
            </a:r>
            <a:endParaRPr lang="en-GB" dirty="0"/>
          </a:p>
          <a:p>
            <a:pPr algn="just"/>
            <a:r>
              <a:rPr lang="es-ES" dirty="0"/>
              <a:t>En este sentido, tal y como se pronuncia el Tribunal Superior de Justicia de Andalucía, en su Sentencia de 31 de marzo de 2011, </a:t>
            </a:r>
            <a:r>
              <a:rPr lang="es-ES" b="1" dirty="0">
                <a:solidFill>
                  <a:srgbClr val="FF0000"/>
                </a:solidFill>
              </a:rPr>
              <a:t>el hecho de que el Ayuntamiento sea competente para expedir las licencias urbanísticas para construcciones dentro de su término municipal, no presupone, en absoluto, autorización para invadir y ocupar una vía pecuaria, cuya titularidad y competencia recae exclusivamente en la Consejería competente en materia de Medio Ambiente.</a:t>
            </a:r>
            <a:endParaRPr lang="en-GB" b="1" dirty="0">
              <a:solidFill>
                <a:srgbClr val="FF0000"/>
              </a:solidFill>
            </a:endParaRPr>
          </a:p>
          <a:p>
            <a:pPr algn="just"/>
            <a:r>
              <a:rPr lang="es-ES" dirty="0">
                <a:solidFill>
                  <a:srgbClr val="FF0000"/>
                </a:solidFill>
              </a:rPr>
              <a:t>De esta manera, </a:t>
            </a:r>
            <a:r>
              <a:rPr lang="es-ES" b="1" dirty="0">
                <a:solidFill>
                  <a:srgbClr val="FF0000"/>
                </a:solidFill>
              </a:rPr>
              <a:t>el promotor debería haber solicitado, junto a la licencia urbanística, autorización de la mencionada Consejería</a:t>
            </a:r>
            <a:r>
              <a:rPr lang="es-ES" dirty="0">
                <a:solidFill>
                  <a:srgbClr val="FF0000"/>
                </a:solidFill>
              </a:rPr>
              <a:t>, algo que parece no haber sucedido.</a:t>
            </a:r>
            <a:endParaRPr lang="en-GB" dirty="0">
              <a:solidFill>
                <a:srgbClr val="FF0000"/>
              </a:solidFill>
            </a:endParaRPr>
          </a:p>
          <a:p>
            <a:pPr algn="just"/>
            <a:r>
              <a:rPr lang="es-ES" dirty="0"/>
              <a:t>No podemos admitir, de ninguna de las maneras, que el suelo en donde se ha construido la edificación sea del promotor, dada la especial naturaleza de este terreno. Más dudas nos ofrece lo edificado, con independencia de las dificultades que existan para acceder al Registro de la Propiedad, algo que incluso pudiera tener interpretaciones distintas por parte de nuestros juzgados y tribunales. Lo cierto es que se ha realizado una actividad prohibida por nuestro ordenamiento jurídico en un suelo que está sujeto a una especial regulación, y como tal debe darse una respuesta acorde a ello.</a:t>
            </a:r>
            <a:endParaRPr lang="en-GB" dirty="0"/>
          </a:p>
          <a:p>
            <a:pPr fontAlgn="base"/>
            <a:endParaRPr lang="es-ES" sz="1550" b="1" dirty="0"/>
          </a:p>
        </p:txBody>
      </p:sp>
    </p:spTree>
    <p:extLst>
      <p:ext uri="{BB962C8B-B14F-4D97-AF65-F5344CB8AC3E}">
        <p14:creationId xmlns:p14="http://schemas.microsoft.com/office/powerpoint/2010/main" val="2624631153"/>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70000" lnSpcReduction="20000"/>
          </a:bodyPr>
          <a:lstStyle/>
          <a:p>
            <a:pPr algn="just"/>
            <a:r>
              <a:rPr lang="es-ES" dirty="0"/>
              <a:t>No podemos olvidar que, con independencia de la competencia municipal para restablecer el orden urbanístico perturbado, </a:t>
            </a:r>
            <a:r>
              <a:rPr lang="es-ES" b="1" dirty="0"/>
              <a:t>la Comunidad Autónoma es la titular de estas vías pecuarias, y en consecuencia, es a ésta a quien corresponde su defensa</a:t>
            </a:r>
            <a:r>
              <a:rPr lang="es-ES" dirty="0"/>
              <a:t>, pudiendo optar entre alguna de las siguientes opciones:</a:t>
            </a:r>
            <a:endParaRPr lang="en-GB" dirty="0"/>
          </a:p>
          <a:p>
            <a:pPr algn="just"/>
            <a:r>
              <a:rPr lang="es-ES" b="1" dirty="0"/>
              <a:t>• </a:t>
            </a:r>
            <a:r>
              <a:rPr lang="es-ES" b="1" dirty="0">
                <a:solidFill>
                  <a:srgbClr val="FF0000"/>
                </a:solidFill>
              </a:rPr>
              <a:t>Recuperación de la posesión de las vías pecuarias indebidamente ocupadas por terceros y su restablecimiento.</a:t>
            </a:r>
            <a:endParaRPr lang="en-GB" b="1" dirty="0">
              <a:solidFill>
                <a:srgbClr val="FF0000"/>
              </a:solidFill>
            </a:endParaRPr>
          </a:p>
          <a:p>
            <a:pPr algn="just"/>
            <a:r>
              <a:rPr lang="es-ES" b="1" dirty="0"/>
              <a:t>• </a:t>
            </a:r>
            <a:r>
              <a:rPr lang="es-ES" b="1" dirty="0">
                <a:solidFill>
                  <a:srgbClr val="FF0000"/>
                </a:solidFill>
              </a:rPr>
              <a:t>Desafectación </a:t>
            </a:r>
            <a:r>
              <a:rPr lang="es-ES" dirty="0">
                <a:solidFill>
                  <a:srgbClr val="FF0000"/>
                </a:solidFill>
              </a:rPr>
              <a:t>a la que hace referencia el art. 24 de la misma ley.</a:t>
            </a:r>
            <a:endParaRPr lang="en-GB" dirty="0">
              <a:solidFill>
                <a:srgbClr val="FF0000"/>
              </a:solidFill>
            </a:endParaRPr>
          </a:p>
          <a:p>
            <a:pPr algn="just"/>
            <a:r>
              <a:rPr lang="es-ES" b="1" dirty="0"/>
              <a:t>• </a:t>
            </a:r>
            <a:r>
              <a:rPr lang="es-ES" b="1" dirty="0">
                <a:solidFill>
                  <a:srgbClr val="FF0000"/>
                </a:solidFill>
              </a:rPr>
              <a:t>Expediente sancionador con la reparación de los daños provocados</a:t>
            </a:r>
            <a:r>
              <a:rPr lang="es-ES" dirty="0">
                <a:solidFill>
                  <a:srgbClr val="FF0000"/>
                </a:solidFill>
              </a:rPr>
              <a:t>.</a:t>
            </a:r>
            <a:endParaRPr lang="en-GB" dirty="0">
              <a:solidFill>
                <a:srgbClr val="FF0000"/>
              </a:solidFill>
            </a:endParaRPr>
          </a:p>
          <a:p>
            <a:pPr algn="just"/>
            <a:r>
              <a:rPr lang="es-ES" dirty="0"/>
              <a:t>Aparte de lo anterior, es al Ayuntamiento a quien le corresponde la restauración del ordenamiento urbanístico conculcado. </a:t>
            </a:r>
            <a:endParaRPr lang="en-GB" dirty="0"/>
          </a:p>
          <a:p>
            <a:pPr algn="just"/>
            <a:r>
              <a:rPr lang="es-ES" dirty="0"/>
              <a:t>En conclusión, y sin perjuicio de la actuación que corresponda a la Comunidad Autónoma, en tanto titular de la vía pecuaria sobre la que se ha edificado, </a:t>
            </a:r>
            <a:r>
              <a:rPr lang="es-ES" b="1" dirty="0">
                <a:solidFill>
                  <a:srgbClr val="FF0000"/>
                </a:solidFill>
              </a:rPr>
              <a:t>entendemos que el Ayuntamiento debe intervenir para la protección de la legalidad urbanística; procediendo, en último término, a la demolición de lo construido que se encuentre sobre bienes demaniales, efectuándose ello a costa del promotor, y si éste se encontrase en concurso, a cargo de la masa concursal</a:t>
            </a:r>
            <a:r>
              <a:rPr lang="es-ES" dirty="0">
                <a:solidFill>
                  <a:srgbClr val="FF0000"/>
                </a:solidFill>
              </a:rPr>
              <a:t>. </a:t>
            </a:r>
            <a:endParaRPr lang="en-GB" dirty="0">
              <a:solidFill>
                <a:srgbClr val="FF0000"/>
              </a:solidFill>
            </a:endParaRPr>
          </a:p>
          <a:p>
            <a:pPr fontAlgn="base"/>
            <a:endParaRPr lang="es-ES" sz="1550" b="1" dirty="0"/>
          </a:p>
        </p:txBody>
      </p:sp>
    </p:spTree>
    <p:extLst>
      <p:ext uri="{BB962C8B-B14F-4D97-AF65-F5344CB8AC3E}">
        <p14:creationId xmlns:p14="http://schemas.microsoft.com/office/powerpoint/2010/main" val="3217287790"/>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707543" y="1567929"/>
            <a:ext cx="7986230" cy="3246667"/>
          </a:xfrm>
          <a:ln>
            <a:solidFill>
              <a:srgbClr val="FF0000"/>
            </a:solidFill>
          </a:ln>
          <a:effectLst>
            <a:outerShdw blurRad="50800" dist="38100" algn="l" rotWithShape="0">
              <a:prstClr val="black">
                <a:alpha val="40000"/>
              </a:prstClr>
            </a:outerShdw>
          </a:effectLst>
        </p:spPr>
        <p:txBody>
          <a:bodyPr>
            <a:normAutofit fontScale="62500" lnSpcReduction="20000"/>
          </a:bodyPr>
          <a:lstStyle/>
          <a:p>
            <a:endParaRPr lang="es-ES" dirty="0">
              <a:solidFill>
                <a:srgbClr val="FF0000"/>
              </a:solidFill>
            </a:endParaRPr>
          </a:p>
          <a:p>
            <a:endParaRPr lang="es-ES" dirty="0">
              <a:solidFill>
                <a:srgbClr val="FF0000"/>
              </a:solidFill>
            </a:endParaRPr>
          </a:p>
          <a:p>
            <a:endParaRPr lang="es-ES" dirty="0">
              <a:solidFill>
                <a:srgbClr val="FF0000"/>
              </a:solidFill>
            </a:endParaRPr>
          </a:p>
          <a:p>
            <a:endParaRPr lang="es-ES" dirty="0">
              <a:solidFill>
                <a:srgbClr val="FF0000"/>
              </a:solidFill>
            </a:endParaRPr>
          </a:p>
          <a:p>
            <a:pPr algn="just"/>
            <a:r>
              <a:rPr lang="es-ES" i="1" dirty="0">
                <a:solidFill>
                  <a:srgbClr val="FF0000"/>
                </a:solidFill>
              </a:rPr>
              <a:t>¿Responde el seguro de responsabilidad civil de la indemnización por los daños y perjuicios causados por la nulidad de licencia? </a:t>
            </a:r>
          </a:p>
          <a:p>
            <a:pPr algn="just"/>
            <a:endParaRPr lang="es-ES" i="1" dirty="0">
              <a:solidFill>
                <a:srgbClr val="FF0000"/>
              </a:solidFill>
            </a:endParaRPr>
          </a:p>
          <a:p>
            <a:pPr algn="just"/>
            <a:r>
              <a:rPr lang="es-ES" i="1" dirty="0">
                <a:solidFill>
                  <a:srgbClr val="FF0000"/>
                </a:solidFill>
              </a:rPr>
              <a:t>¿Qué seguro debe hacerse cargo de la indemnización en caso de haber cambio de compañía?</a:t>
            </a:r>
            <a:endParaRPr lang="en-GB" dirty="0">
              <a:solidFill>
                <a:srgbClr val="FF0000"/>
              </a:solidFill>
            </a:endParaRPr>
          </a:p>
          <a:p>
            <a:pPr algn="just"/>
            <a:endParaRPr lang="es-ES" i="1" dirty="0">
              <a:solidFill>
                <a:srgbClr val="FF0000"/>
              </a:solidFill>
            </a:endParaRPr>
          </a:p>
          <a:p>
            <a:pPr algn="just"/>
            <a:endParaRPr lang="es-ES" sz="1400" i="1" dirty="0">
              <a:solidFill>
                <a:srgbClr val="FF0000"/>
              </a:solidFill>
            </a:endParaRPr>
          </a:p>
          <a:p>
            <a:pPr algn="just"/>
            <a:endParaRPr lang="es-ES" sz="1400" i="1" dirty="0">
              <a:solidFill>
                <a:srgbClr val="FF0000"/>
              </a:solidFill>
            </a:endParaRPr>
          </a:p>
          <a:p>
            <a:pPr algn="just">
              <a:lnSpc>
                <a:spcPct val="120000"/>
              </a:lnSpc>
            </a:pPr>
            <a:r>
              <a:rPr lang="es-ES" i="1" dirty="0">
                <a:solidFill>
                  <a:srgbClr val="FF0000"/>
                </a:solidFill>
              </a:rPr>
              <a:t> </a:t>
            </a:r>
          </a:p>
          <a:p>
            <a:pPr algn="just">
              <a:lnSpc>
                <a:spcPct val="120000"/>
              </a:lnSpc>
            </a:pPr>
            <a:endParaRPr lang="es-ES" i="1" dirty="0">
              <a:solidFill>
                <a:srgbClr val="FF0000"/>
              </a:solidFill>
            </a:endParaRPr>
          </a:p>
          <a:p>
            <a:pPr algn="just"/>
            <a:endParaRPr lang="es-ES" i="1" dirty="0"/>
          </a:p>
          <a:p>
            <a:endParaRPr lang="es-ES" sz="1400" dirty="0">
              <a:solidFill>
                <a:srgbClr val="FF0000"/>
              </a:solidFill>
            </a:endParaRPr>
          </a:p>
        </p:txBody>
      </p:sp>
    </p:spTree>
    <p:extLst>
      <p:ext uri="{BB962C8B-B14F-4D97-AF65-F5344CB8AC3E}">
        <p14:creationId xmlns:p14="http://schemas.microsoft.com/office/powerpoint/2010/main" val="351806131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47500" lnSpcReduction="20000"/>
          </a:bodyPr>
          <a:lstStyle/>
          <a:p>
            <a:pPr algn="just"/>
            <a:r>
              <a:rPr lang="es-ES" dirty="0"/>
              <a:t>La concesión de una licencia urbanística está sujeta a un procedimiento cuyo objeto es contrastar el contenido y características de la obra para comprobar si se adecua a la legalidad y al planeamiento vigente en el municipio. Es decir, la licencia no es más que el resultado de verificar que la obra que se pretende ejecutar se ajusta a la normativa urbanística.</a:t>
            </a:r>
            <a:endParaRPr lang="en-GB" dirty="0"/>
          </a:p>
          <a:p>
            <a:pPr algn="just"/>
            <a:r>
              <a:rPr lang="es-ES" dirty="0">
                <a:solidFill>
                  <a:srgbClr val="FF0000"/>
                </a:solidFill>
              </a:rPr>
              <a:t>Si posteriormente la </a:t>
            </a:r>
            <a:r>
              <a:rPr lang="es-ES" b="1" dirty="0">
                <a:solidFill>
                  <a:srgbClr val="FF0000"/>
                </a:solidFill>
              </a:rPr>
              <a:t>licencia es anulada</a:t>
            </a:r>
            <a:r>
              <a:rPr lang="es-ES" dirty="0">
                <a:solidFill>
                  <a:srgbClr val="FF0000"/>
                </a:solidFill>
              </a:rPr>
              <a:t>, ya sea por sentencia judicial o por la propia Administración a través de la vía de revisión de oficio, ello </a:t>
            </a:r>
            <a:r>
              <a:rPr lang="es-ES" b="1" dirty="0">
                <a:solidFill>
                  <a:srgbClr val="FF0000"/>
                </a:solidFill>
              </a:rPr>
              <a:t>da origen a la indemnización de los daños y perjuicios causados</a:t>
            </a:r>
            <a:r>
              <a:rPr lang="es-ES" dirty="0">
                <a:solidFill>
                  <a:srgbClr val="FF0000"/>
                </a:solidFill>
              </a:rPr>
              <a:t> </a:t>
            </a:r>
            <a:r>
              <a:rPr lang="es-ES" dirty="0"/>
              <a:t>en función del principio de responsabilidad de la Administración, consagrado éste en el art. 106 CE. A estos efectos, hay que tener en cuenta que el art. 35.d) del Real Decreto Legislativo 2/2008, de 20 de junio, por el que se aprueba el texto refundido de la ley de suelo, </a:t>
            </a:r>
            <a:r>
              <a:rPr lang="es-ES" b="1" dirty="0"/>
              <a:t>determina que da lugar a indemnización la anulación de los títulos administrativos habilitantes de obras y actividades, así como la demora injustificada en su otorgamiento y su denegación improcedente, siempre que no exista dolo, culpa o negligencia graves imputables al perjudicado.</a:t>
            </a:r>
            <a:endParaRPr lang="en-GB" dirty="0"/>
          </a:p>
          <a:p>
            <a:pPr algn="just"/>
            <a:r>
              <a:rPr lang="es-ES" dirty="0"/>
              <a:t>Como señala la STS de 30 septiembre 1987 </a:t>
            </a:r>
            <a:r>
              <a:rPr lang="es-ES" b="1" dirty="0"/>
              <a:t>«las normas urbanísticas obligan a la Administración y a los administrados, y el Ayuntamiento no puede prescindir del examen acabado para comprobar si el proyecto está o no conforme con el Plan».</a:t>
            </a:r>
            <a:endParaRPr lang="en-GB" b="1" dirty="0"/>
          </a:p>
          <a:p>
            <a:pPr algn="just"/>
            <a:r>
              <a:rPr lang="es-ES" u="sng" dirty="0">
                <a:solidFill>
                  <a:srgbClr val="FF0000"/>
                </a:solidFill>
              </a:rPr>
              <a:t>En consecuencia</a:t>
            </a:r>
            <a:r>
              <a:rPr lang="es-ES" b="1" u="sng" dirty="0">
                <a:solidFill>
                  <a:srgbClr val="FF0000"/>
                </a:solidFill>
              </a:rPr>
              <a:t>, si la licencia es declarada nula,</a:t>
            </a:r>
            <a:r>
              <a:rPr lang="es-ES" u="sng" dirty="0">
                <a:solidFill>
                  <a:srgbClr val="FF0000"/>
                </a:solidFill>
              </a:rPr>
              <a:t> el Ayuntamiento es responsable y debe indemnizar al titular de la licencia anulada; </a:t>
            </a:r>
            <a:r>
              <a:rPr lang="es-ES" b="1" u="sng" dirty="0">
                <a:solidFill>
                  <a:srgbClr val="FF0000"/>
                </a:solidFill>
              </a:rPr>
              <a:t>salvo que demuestre que hubo dolo, culpa, negligencia o engaño</a:t>
            </a:r>
            <a:r>
              <a:rPr lang="es-ES" u="sng" dirty="0">
                <a:solidFill>
                  <a:srgbClr val="FF0000"/>
                </a:solidFill>
              </a:rPr>
              <a:t> en la actuación del peticionario.</a:t>
            </a:r>
            <a:endParaRPr lang="en-GB" dirty="0">
              <a:solidFill>
                <a:srgbClr val="FF0000"/>
              </a:solidFill>
            </a:endParaRPr>
          </a:p>
          <a:p>
            <a:pPr algn="just"/>
            <a:r>
              <a:rPr lang="es-ES" dirty="0"/>
              <a:t>Determinada la responsabilidad municipal, cabe preguntarse si ésta se puede trasladar a la compañía de seguros con la que el Ayuntamiento tiene suscrita </a:t>
            </a:r>
            <a:r>
              <a:rPr lang="es-ES" b="1" dirty="0"/>
              <a:t>póliza de responsabilidad civil</a:t>
            </a:r>
            <a:r>
              <a:rPr lang="es-ES" dirty="0"/>
              <a:t> o asumir con sus fondos propios el pago de la indemnización.</a:t>
            </a:r>
            <a:endParaRPr lang="en-GB" dirty="0"/>
          </a:p>
          <a:p>
            <a:pPr algn="just"/>
            <a:r>
              <a:rPr lang="es-ES" dirty="0"/>
              <a:t>En realidad, </a:t>
            </a:r>
            <a:r>
              <a:rPr lang="es-ES" b="1" dirty="0"/>
              <a:t>la responsabilidad patrimonial de la Administración y el contrato de seguro de responsabilidad civil son instrumentos muy distintos</a:t>
            </a:r>
            <a:r>
              <a:rPr lang="es-ES" dirty="0"/>
              <a:t>. El primero controla la actuación de los poderes públicos y obliga a la Administración a pagar una indemnización si causa una lesión antijurídica a un ciudadano; y el segundo es simplemente una técnica para gestionar el riesgo que permite a un sujeto sustituir un coste incierto y elevado (la posibilidad de tener que pagar una indemnización de daños) por un coste cierto y más reducido, que se puede prever presupuestariamente, esto es, que los ayuntamientos están sujetos a un régimen específico de responsabilidad que obliga a indemnizar a todos los perjudicados que lo sean por el funcionamiento normal o anormal de éste, tengan o no suscrita una póliza de seguros que cubra los riesgos derivados de esa responsabilidad.</a:t>
            </a:r>
            <a:endParaRPr lang="en-GB" dirty="0"/>
          </a:p>
          <a:p>
            <a:pPr fontAlgn="base"/>
            <a:endParaRPr lang="es-ES" sz="1550" b="1" dirty="0"/>
          </a:p>
        </p:txBody>
      </p:sp>
    </p:spTree>
    <p:extLst>
      <p:ext uri="{BB962C8B-B14F-4D97-AF65-F5344CB8AC3E}">
        <p14:creationId xmlns:p14="http://schemas.microsoft.com/office/powerpoint/2010/main" val="1084098646"/>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456814"/>
          </a:xfrm>
        </p:spPr>
        <p:txBody>
          <a:bodyPr>
            <a:normAutofit fontScale="90000"/>
          </a:bodyPr>
          <a:lstStyle/>
          <a:p>
            <a:r>
              <a:rPr lang="es-ES" dirty="0"/>
              <a:t>Supuesto solución</a:t>
            </a:r>
          </a:p>
        </p:txBody>
      </p:sp>
      <p:sp>
        <p:nvSpPr>
          <p:cNvPr id="6" name="Marcador de contenido 5"/>
          <p:cNvSpPr>
            <a:spLocks noGrp="1"/>
          </p:cNvSpPr>
          <p:nvPr>
            <p:ph sz="half" idx="2"/>
          </p:nvPr>
        </p:nvSpPr>
        <p:spPr>
          <a:xfrm>
            <a:off x="559837" y="1950098"/>
            <a:ext cx="7941933" cy="4418045"/>
          </a:xfrm>
        </p:spPr>
        <p:txBody>
          <a:bodyPr>
            <a:normAutofit fontScale="55000" lnSpcReduction="20000"/>
          </a:bodyPr>
          <a:lstStyle/>
          <a:p>
            <a:pPr algn="just"/>
            <a:r>
              <a:rPr lang="es-ES" dirty="0"/>
              <a:t>En los seguros contratados por la Administración Local, las entidades aseguradoras simplemente han trasladado a la Administración (sin preocuparse de sus peculiaridades) el contenido tradicional de las pólizas de responsabilidad que celebran con personas físicas o jurídicas privadas. Así, </a:t>
            </a:r>
            <a:r>
              <a:rPr lang="es-ES" b="1" dirty="0"/>
              <a:t>las pólizas se limitan a copiar los preceptos de la Ley de Contrato de Seguro con muy pocas excepciones</a:t>
            </a:r>
            <a:r>
              <a:rPr lang="es-ES" dirty="0"/>
              <a:t>; y prácticamente sólo se contratan pólizas de responsabilidad civil general.</a:t>
            </a:r>
            <a:endParaRPr lang="en-GB" dirty="0"/>
          </a:p>
          <a:p>
            <a:pPr algn="just"/>
            <a:r>
              <a:rPr lang="es-ES" dirty="0"/>
              <a:t>Sus rasgos principales son los siguientes: una primera característica es que la delimitación temporal se realiza mediante una cláusula </a:t>
            </a:r>
            <a:r>
              <a:rPr lang="es-ES" i="1" dirty="0" err="1"/>
              <a:t>loss</a:t>
            </a:r>
            <a:r>
              <a:rPr lang="es-ES" i="1" dirty="0"/>
              <a:t> </a:t>
            </a:r>
            <a:r>
              <a:rPr lang="es-ES" i="1" dirty="0" err="1"/>
              <a:t>ocurrence</a:t>
            </a:r>
            <a:r>
              <a:rPr lang="es-ES" dirty="0"/>
              <a:t>; es decir, se cubren siniestros cuyas consecuencias dañosas aparezcan estando en vigor la póliza de seguro. En segundo lugar, la cobertura que realiza el seguro de responsabilidad civil que se ofrece actualmente en el mercado asegurador tiene cada vez más restricciones y limitaciones, que coinciden con la ampliación legal de la responsabilidad patrimonial de la Administración.</a:t>
            </a:r>
            <a:endParaRPr lang="en-GB" dirty="0"/>
          </a:p>
          <a:p>
            <a:pPr algn="just"/>
            <a:r>
              <a:rPr lang="es-ES" b="1" dirty="0"/>
              <a:t>Con todo ello, podemos concluir que a quien corresponde el pago de la indemnización por los perjuicios derivados de la declaración de nulidad de una licencia es al propio ayuntamiento</a:t>
            </a:r>
            <a:r>
              <a:rPr lang="es-ES" dirty="0"/>
              <a:t>. Es decir, que </a:t>
            </a:r>
            <a:r>
              <a:rPr lang="es-ES" b="1" dirty="0"/>
              <a:t>el responsable de las consecuencias derivadas de la nulidad es solo el ayuntamiento</a:t>
            </a:r>
            <a:r>
              <a:rPr lang="es-ES" dirty="0"/>
              <a:t>. A su vez, éste podrá intentar acudir a la compañía de seguros con el que tenga suscrita una póliza de responsabilidad civil en vigor en el momento en que nace el derecho a indemnizar; o lo que es lo mismo, cuando es declarada la nulidad del acto de concesión de licencia. </a:t>
            </a:r>
            <a:r>
              <a:rPr lang="es-ES" b="1" u="sng" dirty="0">
                <a:solidFill>
                  <a:srgbClr val="FF0000"/>
                </a:solidFill>
              </a:rPr>
              <a:t>Ahora bien, que la compañía asuma la indemnización va a depender de los daños que se encuentren cubiertos por la póliza; de tal modo que no van a encontrar obstáculos para negarse a ello, acogiéndose a las numerosas excepciones o limitaciones que dichas pólizas suelen ofrecer.</a:t>
            </a:r>
            <a:endParaRPr lang="en-GB" b="1" dirty="0">
              <a:solidFill>
                <a:srgbClr val="FF0000"/>
              </a:solidFill>
            </a:endParaRPr>
          </a:p>
          <a:p>
            <a:pPr algn="just"/>
            <a:r>
              <a:rPr lang="es-ES" dirty="0"/>
              <a:t>En caso de que el ayuntamiento no esté conforme con la negativa de la compañía aseguradora a asumir el importe de la indemnización, obligaría a iniciar una reclamación judicial ante la jurisdicción civil (jurisdicción competente al tratarse de un contrato privado), cuyo resultado se presume incierto y raramente aconsejable.</a:t>
            </a:r>
            <a:endParaRPr lang="en-GB" dirty="0"/>
          </a:p>
          <a:p>
            <a:pPr fontAlgn="base"/>
            <a:endParaRPr lang="es-ES" sz="1550" b="1" dirty="0"/>
          </a:p>
        </p:txBody>
      </p:sp>
    </p:spTree>
    <p:extLst>
      <p:ext uri="{BB962C8B-B14F-4D97-AF65-F5344CB8AC3E}">
        <p14:creationId xmlns:p14="http://schemas.microsoft.com/office/powerpoint/2010/main" val="415848972"/>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 name="Shape 116"/>
          <p:cNvSpPr>
            <a:spLocks noGrp="1"/>
          </p:cNvSpPr>
          <p:nvPr>
            <p:ph type="sldNum" sz="quarter" idx="2"/>
          </p:nvPr>
        </p:nvSpPr>
        <p:spPr>
          <a:xfrm>
            <a:off x="4477708" y="6531617"/>
            <a:ext cx="18406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36</a:t>
            </a:fld>
            <a:endParaRPr/>
          </a:p>
        </p:txBody>
      </p:sp>
      <p:sp>
        <p:nvSpPr>
          <p:cNvPr id="117" name="Shape 117"/>
          <p:cNvSpPr/>
          <p:nvPr/>
        </p:nvSpPr>
        <p:spPr>
          <a:xfrm>
            <a:off x="844175" y="2045379"/>
            <a:ext cx="7451127" cy="3444241"/>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ctr">
              <a:defRPr b="1">
                <a:latin typeface="Verdana"/>
                <a:ea typeface="Verdana"/>
                <a:cs typeface="Verdana"/>
                <a:sym typeface="Verdana"/>
              </a:defRPr>
            </a:pPr>
            <a:r>
              <a:t>Estado de derecho </a:t>
            </a:r>
          </a:p>
          <a:p>
            <a:pPr algn="ctr">
              <a:defRPr>
                <a:latin typeface="Verdana"/>
                <a:ea typeface="Verdana"/>
                <a:cs typeface="Verdana"/>
                <a:sym typeface="Verdana"/>
              </a:defRPr>
            </a:pPr>
            <a:endParaRPr/>
          </a:p>
          <a:p>
            <a:pPr algn="ctr">
              <a:defRPr>
                <a:latin typeface="Verdana"/>
                <a:ea typeface="Verdana"/>
                <a:cs typeface="Verdana"/>
                <a:sym typeface="Verdana"/>
              </a:defRPr>
            </a:pPr>
            <a:endParaRPr/>
          </a:p>
          <a:p>
            <a:pPr algn="ctr">
              <a:defRPr>
                <a:latin typeface="Verdana"/>
                <a:ea typeface="Verdana"/>
                <a:cs typeface="Verdana"/>
                <a:sym typeface="Verdana"/>
              </a:defRPr>
            </a:pPr>
            <a:r>
              <a:t>principios y garantías</a:t>
            </a:r>
          </a:p>
          <a:p>
            <a:pPr algn="ctr">
              <a:defRPr>
                <a:latin typeface="Verdana"/>
                <a:ea typeface="Verdana"/>
                <a:cs typeface="Verdana"/>
                <a:sym typeface="Verdana"/>
              </a:defRPr>
            </a:pPr>
            <a:br/>
            <a:endParaRPr/>
          </a:p>
          <a:p>
            <a:pPr algn="ctr">
              <a:defRPr b="1">
                <a:latin typeface="Verdana"/>
                <a:ea typeface="Verdana"/>
                <a:cs typeface="Verdana"/>
                <a:sym typeface="Verdana"/>
              </a:defRPr>
            </a:pPr>
            <a:r>
              <a:t>106.2 CE</a:t>
            </a:r>
            <a:endParaRPr>
              <a:latin typeface="Arial"/>
              <a:ea typeface="Arial"/>
              <a:cs typeface="Arial"/>
              <a:sym typeface="Arial"/>
            </a:endParaRPr>
          </a:p>
          <a:p>
            <a:pPr algn="ctr">
              <a:defRPr>
                <a:latin typeface="Verdana"/>
                <a:ea typeface="Verdana"/>
                <a:cs typeface="Verdana"/>
                <a:sym typeface="Verdana"/>
              </a:defRPr>
            </a:pPr>
            <a:r>
              <a:t> </a:t>
            </a:r>
            <a:r>
              <a:rPr i="1"/>
              <a:t>“Los particulares, en los términos establecidos por la ley, </a:t>
            </a:r>
            <a:r>
              <a:rPr b="1" i="1"/>
              <a:t>tendrán derecho a ser indemnizados por toda lesión que sufran en cualquiera de sus bienes y derechos</a:t>
            </a:r>
            <a:r>
              <a:rPr i="1"/>
              <a:t>, salvo en los casos de fuerza mayor, siempre que la lesión sea consecuencia del funcionamiento de los servicios públicos”.</a:t>
            </a:r>
          </a:p>
        </p:txBody>
      </p:sp>
      <p:sp>
        <p:nvSpPr>
          <p:cNvPr id="118" name="Shape 118"/>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RESPONSABILIDAD PATRIMONIAL AAPP</a:t>
            </a:r>
          </a:p>
        </p:txBody>
      </p:sp>
      <p:sp>
        <p:nvSpPr>
          <p:cNvPr id="119" name="Shape 119"/>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120" name="Shape 120"/>
          <p:cNvSpPr/>
          <p:nvPr/>
        </p:nvSpPr>
        <p:spPr>
          <a:xfrm>
            <a:off x="4586085" y="2394794"/>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21" name="Shape 121"/>
          <p:cNvSpPr/>
          <p:nvPr/>
        </p:nvSpPr>
        <p:spPr>
          <a:xfrm>
            <a:off x="4600169" y="3219547"/>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Tree>
  </p:cSld>
  <p:clrMapOvr>
    <a:masterClrMapping/>
  </p:clrMapOvr>
  <mc:AlternateContent xmlns:mc="http://schemas.openxmlformats.org/markup-compatibility/2006" xmlns:p14="http://schemas.microsoft.com/office/powerpoint/2010/main">
    <mc:Choice Requires="p14">
      <p:transition spd="slow" p14:dur="1200">
        <p:dissolve/>
      </p:transition>
    </mc:Choice>
    <mc:Fallback xmlns="">
      <p:transition spd="slow">
        <p:fade/>
      </p:transition>
    </mc:Fallback>
  </mc:AlternateContent>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 name="Shape 123"/>
          <p:cNvSpPr>
            <a:spLocks noGrp="1"/>
          </p:cNvSpPr>
          <p:nvPr>
            <p:ph type="sldNum" sz="quarter" idx="2"/>
          </p:nvPr>
        </p:nvSpPr>
        <p:spPr>
          <a:xfrm>
            <a:off x="4477708" y="6531617"/>
            <a:ext cx="18406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37</a:t>
            </a:fld>
            <a:endParaRPr/>
          </a:p>
        </p:txBody>
      </p:sp>
      <p:sp>
        <p:nvSpPr>
          <p:cNvPr id="124" name="Shape 124"/>
          <p:cNvSpPr/>
          <p:nvPr/>
        </p:nvSpPr>
        <p:spPr>
          <a:xfrm>
            <a:off x="986255" y="3790744"/>
            <a:ext cx="7451127" cy="22175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a:latin typeface="Arial"/>
                <a:ea typeface="Arial"/>
                <a:cs typeface="Arial"/>
                <a:sym typeface="Arial"/>
              </a:defRPr>
            </a:pPr>
            <a:br>
              <a:rPr dirty="0"/>
            </a:br>
            <a:endParaRPr dirty="0"/>
          </a:p>
          <a:p>
            <a:pPr algn="just">
              <a:defRPr>
                <a:latin typeface="Arial"/>
                <a:ea typeface="Arial"/>
                <a:cs typeface="Arial"/>
                <a:sym typeface="Arial"/>
              </a:defRPr>
            </a:pPr>
            <a:endParaRPr dirty="0"/>
          </a:p>
          <a:p>
            <a:pPr algn="just">
              <a:defRPr>
                <a:latin typeface="Arial"/>
                <a:ea typeface="Arial"/>
                <a:cs typeface="Arial"/>
                <a:sym typeface="Arial"/>
              </a:defRPr>
            </a:pPr>
            <a:endParaRPr dirty="0"/>
          </a:p>
          <a:p>
            <a:pPr algn="just">
              <a:defRPr>
                <a:latin typeface="Arial"/>
                <a:ea typeface="Arial"/>
                <a:cs typeface="Arial"/>
                <a:sym typeface="Arial"/>
              </a:defRPr>
            </a:pPr>
            <a:endParaRPr dirty="0"/>
          </a:p>
          <a:p>
            <a:pPr algn="just">
              <a:defRPr>
                <a:latin typeface="Arial"/>
                <a:ea typeface="Arial"/>
                <a:cs typeface="Arial"/>
                <a:sym typeface="Arial"/>
              </a:defRPr>
            </a:pPr>
            <a:endParaRPr dirty="0"/>
          </a:p>
          <a:p>
            <a:pPr algn="just">
              <a:defRPr>
                <a:latin typeface="Arial"/>
                <a:ea typeface="Arial"/>
                <a:cs typeface="Arial"/>
                <a:sym typeface="Arial"/>
              </a:defRPr>
            </a:pPr>
            <a:br>
              <a:rPr dirty="0"/>
            </a:br>
            <a:endParaRPr dirty="0"/>
          </a:p>
        </p:txBody>
      </p:sp>
      <p:sp>
        <p:nvSpPr>
          <p:cNvPr id="125" name="Shape 125"/>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126" name="Shape 126"/>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RESPONSABILIDAD PATRIMONIAL AAPP</a:t>
            </a:r>
          </a:p>
        </p:txBody>
      </p:sp>
      <p:sp>
        <p:nvSpPr>
          <p:cNvPr id="127" name="Shape 127"/>
          <p:cNvSpPr/>
          <p:nvPr/>
        </p:nvSpPr>
        <p:spPr>
          <a:xfrm>
            <a:off x="726612" y="3293392"/>
            <a:ext cx="3137176"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b="1">
                <a:latin typeface="Arial"/>
                <a:ea typeface="Arial"/>
                <a:cs typeface="Arial"/>
                <a:sym typeface="Arial"/>
              </a:defRPr>
            </a:lvl1pPr>
          </a:lstStyle>
          <a:p>
            <a:r>
              <a:t>Responsabilidad</a:t>
            </a:r>
          </a:p>
        </p:txBody>
      </p:sp>
      <p:sp>
        <p:nvSpPr>
          <p:cNvPr id="128" name="Shape 128"/>
          <p:cNvSpPr/>
          <p:nvPr/>
        </p:nvSpPr>
        <p:spPr>
          <a:xfrm flipV="1">
            <a:off x="2761128" y="2714535"/>
            <a:ext cx="395418" cy="49483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29" name="Shape 129"/>
          <p:cNvSpPr/>
          <p:nvPr/>
        </p:nvSpPr>
        <p:spPr>
          <a:xfrm>
            <a:off x="3426509" y="4168049"/>
            <a:ext cx="3755742" cy="646331"/>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a:latin typeface="Arial"/>
                <a:ea typeface="Arial"/>
                <a:cs typeface="Arial"/>
                <a:sym typeface="Arial"/>
              </a:defRPr>
            </a:pPr>
            <a:r>
              <a:rPr lang="es-ES" b="1" dirty="0"/>
              <a:t>E</a:t>
            </a:r>
            <a:r>
              <a:rPr b="1" dirty="0" err="1"/>
              <a:t>xtracontractual</a:t>
            </a:r>
            <a:endParaRPr lang="es-ES" b="1" dirty="0"/>
          </a:p>
          <a:p>
            <a:pPr algn="just">
              <a:defRPr>
                <a:latin typeface="Arial"/>
                <a:ea typeface="Arial"/>
                <a:cs typeface="Arial"/>
                <a:sym typeface="Arial"/>
              </a:defRPr>
            </a:pPr>
            <a:r>
              <a:rPr dirty="0"/>
              <a:t> o </a:t>
            </a:r>
            <a:r>
              <a:rPr dirty="0" err="1"/>
              <a:t>aquiliana</a:t>
            </a:r>
            <a:endParaRPr dirty="0"/>
          </a:p>
        </p:txBody>
      </p:sp>
      <p:sp>
        <p:nvSpPr>
          <p:cNvPr id="130" name="Shape 130"/>
          <p:cNvSpPr/>
          <p:nvPr/>
        </p:nvSpPr>
        <p:spPr>
          <a:xfrm>
            <a:off x="2761128" y="3847493"/>
            <a:ext cx="395418" cy="501800"/>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31" name="Shape 131"/>
          <p:cNvSpPr/>
          <p:nvPr/>
        </p:nvSpPr>
        <p:spPr>
          <a:xfrm>
            <a:off x="3333701" y="2480451"/>
            <a:ext cx="1480044"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p>
            <a:pPr algn="just">
              <a:defRPr>
                <a:latin typeface="Arial"/>
                <a:ea typeface="Arial"/>
                <a:cs typeface="Arial"/>
                <a:sym typeface="Arial"/>
              </a:defRPr>
            </a:pPr>
            <a:r>
              <a:rPr lang="es-ES" b="1" dirty="0"/>
              <a:t>C</a:t>
            </a:r>
            <a:r>
              <a:rPr b="1" dirty="0" err="1"/>
              <a:t>ontractual</a:t>
            </a:r>
            <a:endParaRPr dirty="0"/>
          </a:p>
        </p:txBody>
      </p:sp>
      <p:sp>
        <p:nvSpPr>
          <p:cNvPr id="132" name="Shape 132"/>
          <p:cNvSpPr/>
          <p:nvPr/>
        </p:nvSpPr>
        <p:spPr>
          <a:xfrm>
            <a:off x="4461445" y="4826625"/>
            <a:ext cx="0" cy="729410"/>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33" name="Shape 133"/>
          <p:cNvSpPr/>
          <p:nvPr/>
        </p:nvSpPr>
        <p:spPr>
          <a:xfrm>
            <a:off x="2498237" y="5659724"/>
            <a:ext cx="3958942"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b="1">
                <a:latin typeface="Arial"/>
                <a:ea typeface="Arial"/>
                <a:cs typeface="Arial"/>
                <a:sym typeface="Arial"/>
              </a:defRPr>
            </a:lvl1pPr>
          </a:lstStyle>
          <a:p>
            <a:pPr>
              <a:defRPr b="0"/>
            </a:pPr>
            <a:r>
              <a:rPr b="1" dirty="0" err="1"/>
              <a:t>Responsabilidad</a:t>
            </a:r>
            <a:r>
              <a:rPr b="1" dirty="0"/>
              <a:t> Patrimonial AAPP</a:t>
            </a:r>
          </a:p>
        </p:txBody>
      </p:sp>
      <p:sp>
        <p:nvSpPr>
          <p:cNvPr id="13" name="Shape 129"/>
          <p:cNvSpPr/>
          <p:nvPr/>
        </p:nvSpPr>
        <p:spPr>
          <a:xfrm>
            <a:off x="5475342" y="2462362"/>
            <a:ext cx="3149912"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p>
            <a:pPr algn="just">
              <a:defRPr>
                <a:latin typeface="Arial"/>
                <a:ea typeface="Arial"/>
                <a:cs typeface="Arial"/>
                <a:sym typeface="Arial"/>
              </a:defRPr>
            </a:pPr>
            <a:r>
              <a:rPr lang="es-ES" dirty="0"/>
              <a:t>incumplimiento de un contrato</a:t>
            </a:r>
            <a:endParaRPr dirty="0"/>
          </a:p>
        </p:txBody>
      </p:sp>
      <p:sp>
        <p:nvSpPr>
          <p:cNvPr id="14" name="Shape 155"/>
          <p:cNvSpPr/>
          <p:nvPr/>
        </p:nvSpPr>
        <p:spPr>
          <a:xfrm>
            <a:off x="4907428" y="2677078"/>
            <a:ext cx="465439" cy="0"/>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5" name="Shape 155"/>
          <p:cNvSpPr/>
          <p:nvPr/>
        </p:nvSpPr>
        <p:spPr>
          <a:xfrm>
            <a:off x="5475342" y="4591990"/>
            <a:ext cx="465439" cy="0"/>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6" name="Shape 129"/>
          <p:cNvSpPr/>
          <p:nvPr/>
        </p:nvSpPr>
        <p:spPr>
          <a:xfrm>
            <a:off x="6058048" y="4096314"/>
            <a:ext cx="2666042" cy="923330"/>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p>
            <a:pPr algn="just">
              <a:defRPr>
                <a:latin typeface="Arial"/>
                <a:ea typeface="Arial"/>
                <a:cs typeface="Arial"/>
                <a:sym typeface="Arial"/>
              </a:defRPr>
            </a:pPr>
            <a:r>
              <a:rPr lang="es-ES_tradnl" dirty="0">
                <a:sym typeface="Arial"/>
              </a:rPr>
              <a:t>de acción u omisión que transgrede el mandato de no hacer daño a otro</a:t>
            </a:r>
            <a:endParaRPr dirty="0"/>
          </a:p>
        </p:txBody>
      </p:sp>
      <p:sp>
        <p:nvSpPr>
          <p:cNvPr id="18" name="Rectángulo 17"/>
          <p:cNvSpPr/>
          <p:nvPr/>
        </p:nvSpPr>
        <p:spPr>
          <a:xfrm>
            <a:off x="3250229" y="2340601"/>
            <a:ext cx="1554724" cy="604799"/>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a:endParaRPr lang="es-ES_tradnl"/>
          </a:p>
        </p:txBody>
      </p:sp>
      <p:sp>
        <p:nvSpPr>
          <p:cNvPr id="19" name="Rectángulo 18"/>
          <p:cNvSpPr/>
          <p:nvPr/>
        </p:nvSpPr>
        <p:spPr>
          <a:xfrm>
            <a:off x="3245947" y="4171021"/>
            <a:ext cx="2094414" cy="653525"/>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a:endParaRPr lang="es-ES_tradnl"/>
          </a:p>
        </p:txBody>
      </p:sp>
      <p:sp>
        <p:nvSpPr>
          <p:cNvPr id="20" name="Rectángulo 19"/>
          <p:cNvSpPr/>
          <p:nvPr/>
        </p:nvSpPr>
        <p:spPr>
          <a:xfrm>
            <a:off x="5462110" y="2420016"/>
            <a:ext cx="3163144" cy="426123"/>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a:endParaRPr lang="es-ES_tradnl"/>
          </a:p>
        </p:txBody>
      </p:sp>
      <p:sp>
        <p:nvSpPr>
          <p:cNvPr id="21" name="Rectángulo 20"/>
          <p:cNvSpPr/>
          <p:nvPr/>
        </p:nvSpPr>
        <p:spPr>
          <a:xfrm>
            <a:off x="6003285" y="4098393"/>
            <a:ext cx="2720805" cy="967088"/>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a:endParaRPr lang="es-ES_tradnl"/>
          </a:p>
        </p:txBody>
      </p:sp>
    </p:spTree>
  </p:cSld>
  <p:clrMapOvr>
    <a:masterClrMapping/>
  </p:clrMapOvr>
  <p:transition spd="slow"/>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5" name="Shape 135"/>
          <p:cNvSpPr>
            <a:spLocks noGrp="1"/>
          </p:cNvSpPr>
          <p:nvPr>
            <p:ph type="sldNum" sz="quarter" idx="2"/>
          </p:nvPr>
        </p:nvSpPr>
        <p:spPr>
          <a:xfrm>
            <a:off x="4477708" y="6531617"/>
            <a:ext cx="18406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38</a:t>
            </a:fld>
            <a:endParaRPr/>
          </a:p>
        </p:txBody>
      </p:sp>
      <p:sp>
        <p:nvSpPr>
          <p:cNvPr id="136" name="Shape 136"/>
          <p:cNvSpPr/>
          <p:nvPr/>
        </p:nvSpPr>
        <p:spPr>
          <a:xfrm>
            <a:off x="1104999" y="3366049"/>
            <a:ext cx="7451127" cy="14174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b="1">
                <a:latin typeface="Arial"/>
                <a:ea typeface="Arial"/>
                <a:cs typeface="Arial"/>
                <a:sym typeface="Arial"/>
              </a:defRPr>
            </a:pPr>
            <a:r>
              <a:t>Art. 32 40/15</a:t>
            </a:r>
          </a:p>
          <a:p>
            <a:pPr algn="just">
              <a:defRPr b="1">
                <a:latin typeface="Arial"/>
                <a:ea typeface="Arial"/>
                <a:cs typeface="Arial"/>
                <a:sym typeface="Arial"/>
              </a:defRPr>
            </a:pPr>
            <a:endParaRPr/>
          </a:p>
          <a:p>
            <a:pPr algn="just">
              <a:defRPr b="1">
                <a:latin typeface="Arial"/>
                <a:ea typeface="Arial"/>
                <a:cs typeface="Arial"/>
                <a:sym typeface="Arial"/>
              </a:defRPr>
            </a:pPr>
            <a:endParaRPr/>
          </a:p>
          <a:p>
            <a:pPr algn="just">
              <a:defRPr b="1">
                <a:latin typeface="Arial"/>
                <a:ea typeface="Arial"/>
                <a:cs typeface="Arial"/>
                <a:sym typeface="Arial"/>
              </a:defRPr>
            </a:pPr>
            <a:endParaRPr/>
          </a:p>
        </p:txBody>
      </p:sp>
      <p:sp>
        <p:nvSpPr>
          <p:cNvPr id="137" name="Shape 137"/>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138" name="Shape 138"/>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RESPONSABILIDAD PATRIMONIAL AAPP</a:t>
            </a:r>
          </a:p>
        </p:txBody>
      </p:sp>
      <p:sp>
        <p:nvSpPr>
          <p:cNvPr id="139" name="Shape 139"/>
          <p:cNvSpPr/>
          <p:nvPr/>
        </p:nvSpPr>
        <p:spPr>
          <a:xfrm flipV="1">
            <a:off x="2460691" y="2379239"/>
            <a:ext cx="840746" cy="757619"/>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40" name="Shape 140"/>
          <p:cNvSpPr/>
          <p:nvPr/>
        </p:nvSpPr>
        <p:spPr>
          <a:xfrm flipV="1">
            <a:off x="2742114" y="3098501"/>
            <a:ext cx="465439" cy="152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41" name="Shape 141"/>
          <p:cNvSpPr/>
          <p:nvPr/>
        </p:nvSpPr>
        <p:spPr>
          <a:xfrm>
            <a:off x="2743927" y="3596345"/>
            <a:ext cx="465439" cy="1757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42" name="Shape 142"/>
          <p:cNvSpPr/>
          <p:nvPr/>
        </p:nvSpPr>
        <p:spPr>
          <a:xfrm>
            <a:off x="2496549" y="3781066"/>
            <a:ext cx="712816" cy="106231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43" name="Shape 143"/>
          <p:cNvSpPr/>
          <p:nvPr/>
        </p:nvSpPr>
        <p:spPr>
          <a:xfrm>
            <a:off x="3337295" y="2881570"/>
            <a:ext cx="3678356"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Lesión de sus bienes o derechos</a:t>
            </a:r>
          </a:p>
        </p:txBody>
      </p:sp>
      <p:sp>
        <p:nvSpPr>
          <p:cNvPr id="144" name="Shape 144"/>
          <p:cNvSpPr/>
          <p:nvPr/>
        </p:nvSpPr>
        <p:spPr>
          <a:xfrm>
            <a:off x="3337295" y="3609668"/>
            <a:ext cx="4424852" cy="11507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defRPr>
                <a:latin typeface="Arial"/>
                <a:ea typeface="Arial"/>
                <a:cs typeface="Arial"/>
                <a:sym typeface="Arial"/>
              </a:defRPr>
            </a:pPr>
            <a:r>
              <a:t>Consecuencia funcionamiento de los servicios</a:t>
            </a:r>
          </a:p>
          <a:p>
            <a:pPr>
              <a:defRPr>
                <a:latin typeface="Arial"/>
                <a:ea typeface="Arial"/>
                <a:cs typeface="Arial"/>
                <a:sym typeface="Arial"/>
              </a:defRPr>
            </a:pPr>
            <a:endParaRPr/>
          </a:p>
        </p:txBody>
      </p:sp>
      <p:sp>
        <p:nvSpPr>
          <p:cNvPr id="145" name="Shape 145"/>
          <p:cNvSpPr/>
          <p:nvPr/>
        </p:nvSpPr>
        <p:spPr>
          <a:xfrm>
            <a:off x="3337295" y="4777118"/>
            <a:ext cx="4958007" cy="8840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defRPr>
                <a:latin typeface="Arial"/>
                <a:ea typeface="Arial"/>
                <a:cs typeface="Arial"/>
                <a:sym typeface="Arial"/>
              </a:defRPr>
            </a:pPr>
            <a:r>
              <a:t>Salvo fuerza mayor o deber jurídico de soportar</a:t>
            </a:r>
          </a:p>
          <a:p>
            <a:pPr>
              <a:defRPr>
                <a:latin typeface="Arial"/>
                <a:ea typeface="Arial"/>
                <a:cs typeface="Arial"/>
                <a:sym typeface="Arial"/>
              </a:defRPr>
            </a:pPr>
            <a:endParaRPr/>
          </a:p>
        </p:txBody>
      </p:sp>
      <p:sp>
        <p:nvSpPr>
          <p:cNvPr id="146" name="Shape 146"/>
          <p:cNvSpPr/>
          <p:nvPr/>
        </p:nvSpPr>
        <p:spPr>
          <a:xfrm>
            <a:off x="3337295" y="2061192"/>
            <a:ext cx="3343536" cy="3506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Derecho a ser indemnizados </a:t>
            </a:r>
          </a:p>
        </p:txBody>
      </p:sp>
    </p:spTree>
  </p:cSld>
  <p:clrMapOvr>
    <a:masterClrMapping/>
  </p:clrMapOvr>
  <p:transition spd="slow"/>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8" name="Shape 148"/>
          <p:cNvSpPr>
            <a:spLocks noGrp="1"/>
          </p:cNvSpPr>
          <p:nvPr>
            <p:ph type="sldNum" sz="quarter" idx="2"/>
          </p:nvPr>
        </p:nvSpPr>
        <p:spPr>
          <a:xfrm>
            <a:off x="4477708" y="6531618"/>
            <a:ext cx="18406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39</a:t>
            </a:fld>
            <a:endParaRPr/>
          </a:p>
        </p:txBody>
      </p:sp>
      <p:sp>
        <p:nvSpPr>
          <p:cNvPr id="149" name="Shape 149"/>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150" name="Shape 15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RESPONSABILIDAD PATRIMONIAL AAPP</a:t>
            </a:r>
          </a:p>
        </p:txBody>
      </p:sp>
      <p:sp>
        <p:nvSpPr>
          <p:cNvPr id="151" name="Shape 151"/>
          <p:cNvSpPr/>
          <p:nvPr/>
        </p:nvSpPr>
        <p:spPr>
          <a:xfrm flipV="1">
            <a:off x="1939991" y="2876821"/>
            <a:ext cx="1119104" cy="48863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52" name="Shape 152"/>
          <p:cNvSpPr/>
          <p:nvPr/>
        </p:nvSpPr>
        <p:spPr>
          <a:xfrm>
            <a:off x="1916078" y="3517731"/>
            <a:ext cx="990281" cy="771602"/>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53" name="Shape 153"/>
          <p:cNvSpPr/>
          <p:nvPr/>
        </p:nvSpPr>
        <p:spPr>
          <a:xfrm>
            <a:off x="3235695" y="2647942"/>
            <a:ext cx="3343536" cy="3506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54 LRBRL</a:t>
            </a:r>
          </a:p>
        </p:txBody>
      </p:sp>
      <p:sp>
        <p:nvSpPr>
          <p:cNvPr id="154" name="Shape 154"/>
          <p:cNvSpPr/>
          <p:nvPr/>
        </p:nvSpPr>
        <p:spPr>
          <a:xfrm>
            <a:off x="530595" y="3253669"/>
            <a:ext cx="1589795"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Ámbito local </a:t>
            </a:r>
          </a:p>
        </p:txBody>
      </p:sp>
      <p:sp>
        <p:nvSpPr>
          <p:cNvPr id="155" name="Shape 155"/>
          <p:cNvSpPr/>
          <p:nvPr/>
        </p:nvSpPr>
        <p:spPr>
          <a:xfrm>
            <a:off x="4349378" y="3429000"/>
            <a:ext cx="465439" cy="0"/>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56" name="Shape 156"/>
          <p:cNvSpPr/>
          <p:nvPr/>
        </p:nvSpPr>
        <p:spPr>
          <a:xfrm>
            <a:off x="3286979" y="4114001"/>
            <a:ext cx="3343536" cy="3506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a:t>223 ROF</a:t>
            </a:r>
          </a:p>
        </p:txBody>
      </p:sp>
      <p:sp>
        <p:nvSpPr>
          <p:cNvPr id="157" name="Shape 157"/>
          <p:cNvSpPr/>
          <p:nvPr/>
        </p:nvSpPr>
        <p:spPr>
          <a:xfrm>
            <a:off x="5288083" y="2363569"/>
            <a:ext cx="3343536" cy="2308324"/>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solidFill>
                  <a:srgbClr val="FF2600"/>
                </a:solidFill>
                <a:latin typeface="Arial"/>
                <a:ea typeface="Arial"/>
                <a:cs typeface="Arial"/>
                <a:sym typeface="Arial"/>
              </a:defRPr>
            </a:lvl1pPr>
          </a:lstStyle>
          <a:p>
            <a:r>
              <a:rPr lang="es-ES" i="1" dirty="0">
                <a:solidFill>
                  <a:schemeClr val="tx1"/>
                </a:solidFill>
              </a:rPr>
              <a:t>“</a:t>
            </a:r>
            <a:r>
              <a:rPr i="1" dirty="0">
                <a:solidFill>
                  <a:schemeClr val="tx1"/>
                </a:solidFill>
              </a:rPr>
              <a:t>Las </a:t>
            </a:r>
            <a:r>
              <a:rPr i="1" dirty="0" err="1">
                <a:solidFill>
                  <a:schemeClr val="tx1"/>
                </a:solidFill>
              </a:rPr>
              <a:t>entidades</a:t>
            </a:r>
            <a:r>
              <a:rPr i="1" dirty="0">
                <a:solidFill>
                  <a:schemeClr val="tx1"/>
                </a:solidFill>
              </a:rPr>
              <a:t> locales </a:t>
            </a:r>
            <a:r>
              <a:rPr i="1" dirty="0" err="1">
                <a:solidFill>
                  <a:schemeClr val="tx1"/>
                </a:solidFill>
              </a:rPr>
              <a:t>responderán</a:t>
            </a:r>
            <a:r>
              <a:rPr i="1" dirty="0">
                <a:solidFill>
                  <a:schemeClr val="tx1"/>
                </a:solidFill>
              </a:rPr>
              <a:t> </a:t>
            </a:r>
            <a:r>
              <a:rPr i="1" dirty="0" err="1">
                <a:solidFill>
                  <a:schemeClr val="tx1"/>
                </a:solidFill>
              </a:rPr>
              <a:t>directamente</a:t>
            </a:r>
            <a:r>
              <a:rPr i="1" dirty="0">
                <a:solidFill>
                  <a:schemeClr val="tx1"/>
                </a:solidFill>
              </a:rPr>
              <a:t> de </a:t>
            </a:r>
            <a:r>
              <a:rPr i="1" dirty="0" err="1">
                <a:solidFill>
                  <a:schemeClr val="tx1"/>
                </a:solidFill>
              </a:rPr>
              <a:t>los</a:t>
            </a:r>
            <a:r>
              <a:rPr i="1" dirty="0">
                <a:solidFill>
                  <a:schemeClr val="tx1"/>
                </a:solidFill>
              </a:rPr>
              <a:t> </a:t>
            </a:r>
            <a:r>
              <a:rPr i="1" dirty="0" err="1">
                <a:solidFill>
                  <a:schemeClr val="tx1"/>
                </a:solidFill>
              </a:rPr>
              <a:t>daños</a:t>
            </a:r>
            <a:r>
              <a:rPr i="1" dirty="0">
                <a:solidFill>
                  <a:schemeClr val="tx1"/>
                </a:solidFill>
              </a:rPr>
              <a:t> y </a:t>
            </a:r>
            <a:r>
              <a:rPr i="1" dirty="0" err="1">
                <a:solidFill>
                  <a:schemeClr val="tx1"/>
                </a:solidFill>
              </a:rPr>
              <a:t>perjuicios</a:t>
            </a:r>
            <a:r>
              <a:rPr lang="es-ES" i="1" dirty="0">
                <a:solidFill>
                  <a:schemeClr val="tx1"/>
                </a:solidFill>
              </a:rPr>
              <a:t> </a:t>
            </a:r>
            <a:r>
              <a:rPr lang="es-ES_tradnl" i="1" dirty="0">
                <a:solidFill>
                  <a:schemeClr val="tx1"/>
                </a:solidFill>
              </a:rPr>
              <a:t>como consecuencia del funcionamiento de los servicios p</a:t>
            </a:r>
            <a:r>
              <a:rPr lang="en-US" i="1" dirty="0">
                <a:solidFill>
                  <a:schemeClr val="tx1"/>
                </a:solidFill>
              </a:rPr>
              <a:t>ú</a:t>
            </a:r>
            <a:r>
              <a:rPr lang="es-ES_tradnl" i="1" dirty="0" err="1">
                <a:solidFill>
                  <a:schemeClr val="tx1"/>
                </a:solidFill>
              </a:rPr>
              <a:t>blicos</a:t>
            </a:r>
            <a:r>
              <a:rPr lang="es-ES_tradnl" i="1" dirty="0">
                <a:solidFill>
                  <a:schemeClr val="tx1"/>
                </a:solidFill>
              </a:rPr>
              <a:t> o de la actuación de sus autoridades, funcionarios o agentes”</a:t>
            </a:r>
            <a:endParaRPr i="1" dirty="0">
              <a:solidFill>
                <a:schemeClr val="tx1"/>
              </a:solidFill>
            </a:endParaRPr>
          </a:p>
        </p:txBody>
      </p:sp>
      <p:sp>
        <p:nvSpPr>
          <p:cNvPr id="12" name="Rectángulo 11"/>
          <p:cNvSpPr/>
          <p:nvPr/>
        </p:nvSpPr>
        <p:spPr>
          <a:xfrm>
            <a:off x="5111483" y="2237512"/>
            <a:ext cx="3520136" cy="2519126"/>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a:endParaRPr lang="es-ES_tradnl"/>
          </a:p>
        </p:txBody>
      </p:sp>
    </p:spTree>
  </p:cSld>
  <p:clrMapOvr>
    <a:masterClrMapping/>
  </p:clrMapOvr>
  <p:transition spd="slow"/>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90465" y="1259634"/>
            <a:ext cx="7811305" cy="1296954"/>
          </a:xfrm>
          <a:ln>
            <a:solidFill>
              <a:srgbClr val="FF0000"/>
            </a:solidFill>
          </a:ln>
          <a:effectLst>
            <a:outerShdw blurRad="50800" dist="38100" algn="l" rotWithShape="0">
              <a:prstClr val="black">
                <a:alpha val="40000"/>
              </a:prstClr>
            </a:outerShdw>
          </a:effectLst>
        </p:spPr>
        <p:txBody>
          <a:bodyPr>
            <a:normAutofit fontScale="40000" lnSpcReduction="20000"/>
          </a:bodyPr>
          <a:lstStyle/>
          <a:p>
            <a:endParaRPr lang="es-ES" i="1" dirty="0"/>
          </a:p>
          <a:p>
            <a:endParaRPr lang="es-ES" i="1" dirty="0"/>
          </a:p>
          <a:p>
            <a:pPr algn="just"/>
            <a:r>
              <a:rPr lang="es-ES" sz="2900" i="1" dirty="0">
                <a:solidFill>
                  <a:srgbClr val="FF0000"/>
                </a:solidFill>
              </a:rPr>
              <a:t>Se otorga una licencia de obras con arreglo a las normas subsidiarias vigentes, faltando aprobación definitiva del plan general. Una vez aprobado el plan general, la obra está realizándose pero contraviene totalmente el mismo. Se ordenó la paralización de la obra y la empresa solicita responsabilidad patrimonial por los daños causados durante el tiempo en que la obra ha estado parada. ¿Tiene derecho a indemnización, teniendo en cuenta que conocía, desde la aprobación inicial del plan general, que la obra era contraria al planeamiento en trámite?</a:t>
            </a:r>
            <a:endParaRPr lang="en-GB" sz="2900" dirty="0">
              <a:solidFill>
                <a:srgbClr val="FF0000"/>
              </a:solidFill>
            </a:endParaRPr>
          </a:p>
          <a:p>
            <a:endParaRPr lang="es-ES" i="1" dirty="0"/>
          </a:p>
          <a:p>
            <a:endParaRPr lang="es-ES" sz="1400" dirty="0">
              <a:solidFill>
                <a:srgbClr val="FF0000"/>
              </a:solidFill>
            </a:endParaRPr>
          </a:p>
        </p:txBody>
      </p:sp>
      <p:sp>
        <p:nvSpPr>
          <p:cNvPr id="6" name="Marcador de contenido 5"/>
          <p:cNvSpPr>
            <a:spLocks noGrp="1"/>
          </p:cNvSpPr>
          <p:nvPr>
            <p:ph sz="half" idx="2"/>
          </p:nvPr>
        </p:nvSpPr>
        <p:spPr>
          <a:xfrm>
            <a:off x="559837" y="2892490"/>
            <a:ext cx="7941933" cy="3475653"/>
          </a:xfrm>
        </p:spPr>
        <p:txBody>
          <a:bodyPr>
            <a:normAutofit fontScale="55000" lnSpcReduction="20000"/>
          </a:bodyPr>
          <a:lstStyle/>
          <a:p>
            <a:pPr algn="just"/>
            <a:r>
              <a:rPr lang="es-ES" dirty="0"/>
              <a:t>Derecho a indemnización por responsabilidad patrimonial del Ayuntamiento que pueda asistir o no asistir a una empresa por los daños causados en </a:t>
            </a:r>
            <a:r>
              <a:rPr lang="es-ES" b="1" dirty="0"/>
              <a:t>"el tiempo en que la obra ha estado parada" </a:t>
            </a:r>
            <a:r>
              <a:rPr lang="es-ES" dirty="0"/>
              <a:t>lo que deviene de una </a:t>
            </a:r>
            <a:r>
              <a:rPr lang="es-ES" b="1" dirty="0"/>
              <a:t>licencia anterior otorgada de acuerdo con las Normas Subsidiarias de Planeamiento entonces vigentes</a:t>
            </a:r>
            <a:r>
              <a:rPr lang="es-ES" dirty="0"/>
              <a:t>; </a:t>
            </a:r>
            <a:r>
              <a:rPr lang="es-ES" b="1" dirty="0">
                <a:solidFill>
                  <a:srgbClr val="FF0000"/>
                </a:solidFill>
              </a:rPr>
              <a:t>licencia a la que afectó la legal variación del planeamiento con la consiguiente suspensión de licencias.</a:t>
            </a:r>
            <a:endParaRPr lang="en-GB" b="1" dirty="0">
              <a:solidFill>
                <a:srgbClr val="FF0000"/>
              </a:solidFill>
            </a:endParaRPr>
          </a:p>
          <a:p>
            <a:pPr algn="just"/>
            <a:r>
              <a:rPr lang="es-ES" dirty="0"/>
              <a:t>Como es sabido, de acuerdo con lo establecido en el artículo 30 del Texto Refundido de la Ley del Suelo aprobado por </a:t>
            </a:r>
            <a:r>
              <a:rPr lang="es-ES" dirty="0" err="1"/>
              <a:t>RDLeg</a:t>
            </a:r>
            <a:r>
              <a:rPr lang="es-ES" dirty="0"/>
              <a:t> 2/2008, de 20 de junio en todo caso </a:t>
            </a:r>
            <a:r>
              <a:rPr lang="es-ES" b="1" dirty="0"/>
              <a:t>la modificación o extinción de la eficacia de los títulos administrativos habilitantes de obras y actividades determinadas por el cambio sobrevenido de la ordenación territorial y urbanística dará lugar a indemnización.</a:t>
            </a:r>
            <a:endParaRPr lang="en-GB" dirty="0"/>
          </a:p>
          <a:p>
            <a:pPr algn="just"/>
            <a:r>
              <a:rPr lang="es-ES" dirty="0"/>
              <a:t>Damos por supuesto (y aquí está nuestra precisión) que los daños que ahora motivan la reclamación de la empresa al Ayuntamiento no se consideran producidos, de forma directa, por aquella suspensión de licencias, consecuencia del cambio del planeamiento, </a:t>
            </a:r>
            <a:r>
              <a:rPr lang="es-ES" b="1" dirty="0"/>
              <a:t>sino que queremos entender que por la actuación del Ayuntamiento paralizando unas obras que contradicen el actual y vigente Plan General de Ordenación Urbana, como parece deducirse de la expresión que se menciona "el tiempo que la obra ha estado parada</a:t>
            </a:r>
            <a:r>
              <a:rPr lang="es-ES" dirty="0"/>
              <a:t>" o sea </a:t>
            </a:r>
            <a:r>
              <a:rPr lang="es-ES" b="1" dirty="0"/>
              <a:t>paralizada por orden municipal.</a:t>
            </a:r>
            <a:endParaRPr lang="en-GB" b="1" dirty="0"/>
          </a:p>
          <a:p>
            <a:pPr algn="just"/>
            <a:r>
              <a:rPr lang="es-ES" b="1" dirty="0">
                <a:solidFill>
                  <a:srgbClr val="FF0000"/>
                </a:solidFill>
              </a:rPr>
              <a:t>La cuestión se circunscribe a dilucidar si, ante unos presuntos daños o perjuicios causados a la empresa por una actuación de la competencia municipal paralizando unas obras, </a:t>
            </a:r>
            <a:r>
              <a:rPr lang="es-ES" b="1" u="sng" dirty="0">
                <a:solidFill>
                  <a:srgbClr val="FF0000"/>
                </a:solidFill>
              </a:rPr>
              <a:t>se ha producido algún hecho obstativo que rompa o escinda el nexo causal requerido por la ley para que efectivamente haya lugar a derecho a la indemnización reclamada.</a:t>
            </a:r>
            <a:endParaRPr lang="en-GB" b="1" u="sng" dirty="0">
              <a:solidFill>
                <a:srgbClr val="FF0000"/>
              </a:solidFill>
            </a:endParaRPr>
          </a:p>
          <a:p>
            <a:endParaRPr lang="es-ES" sz="1550" b="1" dirty="0"/>
          </a:p>
        </p:txBody>
      </p:sp>
    </p:spTree>
    <p:extLst>
      <p:ext uri="{BB962C8B-B14F-4D97-AF65-F5344CB8AC3E}">
        <p14:creationId xmlns:p14="http://schemas.microsoft.com/office/powerpoint/2010/main" val="643293087"/>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9" name="Shape 159"/>
          <p:cNvSpPr>
            <a:spLocks noGrp="1"/>
          </p:cNvSpPr>
          <p:nvPr>
            <p:ph type="sldNum" sz="quarter" idx="2"/>
          </p:nvPr>
        </p:nvSpPr>
        <p:spPr>
          <a:xfrm>
            <a:off x="4477708" y="6531617"/>
            <a:ext cx="18406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40</a:t>
            </a:fld>
            <a:endParaRPr/>
          </a:p>
        </p:txBody>
      </p:sp>
      <p:sp>
        <p:nvSpPr>
          <p:cNvPr id="160" name="Shape 160"/>
          <p:cNvSpPr/>
          <p:nvPr/>
        </p:nvSpPr>
        <p:spPr>
          <a:xfrm>
            <a:off x="844175" y="1773527"/>
            <a:ext cx="7451127" cy="38177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defRPr>
                <a:latin typeface="Arial"/>
                <a:ea typeface="Arial"/>
                <a:cs typeface="Arial"/>
                <a:sym typeface="Arial"/>
              </a:defRPr>
            </a:pPr>
            <a:endParaRPr dirty="0"/>
          </a:p>
          <a:p>
            <a:pPr>
              <a:defRPr>
                <a:latin typeface="Arial"/>
                <a:ea typeface="Arial"/>
                <a:cs typeface="Arial"/>
                <a:sym typeface="Arial"/>
              </a:defRPr>
            </a:pPr>
            <a:endParaRPr dirty="0"/>
          </a:p>
          <a:p>
            <a:pPr>
              <a:defRPr>
                <a:latin typeface="Arial"/>
                <a:ea typeface="Arial"/>
                <a:cs typeface="Arial"/>
                <a:sym typeface="Arial"/>
              </a:defRPr>
            </a:pPr>
            <a:endParaRPr dirty="0"/>
          </a:p>
          <a:p>
            <a:pPr>
              <a:defRPr>
                <a:latin typeface="Arial"/>
                <a:ea typeface="Arial"/>
                <a:cs typeface="Arial"/>
                <a:sym typeface="Arial"/>
              </a:defRPr>
            </a:pPr>
            <a:endParaRPr dirty="0"/>
          </a:p>
          <a:p>
            <a:pPr>
              <a:defRPr>
                <a:latin typeface="Arial"/>
                <a:ea typeface="Arial"/>
                <a:cs typeface="Arial"/>
                <a:sym typeface="Arial"/>
              </a:defRPr>
            </a:pPr>
            <a:endParaRPr dirty="0"/>
          </a:p>
          <a:p>
            <a:pPr>
              <a:defRPr>
                <a:latin typeface="Arial"/>
                <a:ea typeface="Arial"/>
                <a:cs typeface="Arial"/>
                <a:sym typeface="Arial"/>
              </a:defRPr>
            </a:pPr>
            <a:endParaRPr dirty="0"/>
          </a:p>
          <a:p>
            <a:pPr>
              <a:defRPr>
                <a:latin typeface="Arial"/>
                <a:ea typeface="Arial"/>
                <a:cs typeface="Arial"/>
                <a:sym typeface="Arial"/>
              </a:defRPr>
            </a:pPr>
            <a:endParaRPr dirty="0"/>
          </a:p>
          <a:p>
            <a:pPr>
              <a:defRPr b="1">
                <a:latin typeface="Arial"/>
                <a:ea typeface="Arial"/>
                <a:cs typeface="Arial"/>
                <a:sym typeface="Arial"/>
              </a:defRPr>
            </a:pPr>
            <a:r>
              <a:rPr dirty="0" err="1"/>
              <a:t>Responsabilidad</a:t>
            </a:r>
            <a:endParaRPr dirty="0"/>
          </a:p>
          <a:p>
            <a:pPr>
              <a:defRPr b="1">
                <a:latin typeface="Arial"/>
                <a:ea typeface="Arial"/>
                <a:cs typeface="Arial"/>
                <a:sym typeface="Arial"/>
              </a:defRPr>
            </a:pPr>
            <a:r>
              <a:rPr dirty="0"/>
              <a:t> patrimonial </a:t>
            </a:r>
          </a:p>
          <a:p>
            <a:pPr>
              <a:defRPr>
                <a:latin typeface="Arial"/>
                <a:ea typeface="Arial"/>
                <a:cs typeface="Arial"/>
                <a:sym typeface="Arial"/>
              </a:defRPr>
            </a:pPr>
            <a:br>
              <a:rPr b="1" dirty="0"/>
            </a:br>
            <a:endParaRPr b="1" dirty="0"/>
          </a:p>
          <a:p>
            <a:pPr>
              <a:defRPr>
                <a:solidFill>
                  <a:srgbClr val="FF0000"/>
                </a:solidFill>
                <a:latin typeface="Arial"/>
                <a:ea typeface="Arial"/>
                <a:cs typeface="Arial"/>
                <a:sym typeface="Arial"/>
              </a:defRPr>
            </a:pPr>
            <a:br>
              <a:rPr dirty="0"/>
            </a:br>
            <a:endParaRPr dirty="0"/>
          </a:p>
        </p:txBody>
      </p:sp>
      <p:sp>
        <p:nvSpPr>
          <p:cNvPr id="161" name="Shape 161"/>
          <p:cNvSpPr/>
          <p:nvPr/>
        </p:nvSpPr>
        <p:spPr>
          <a:xfrm>
            <a:off x="7836" y="112289"/>
            <a:ext cx="9148523" cy="1104900"/>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a:bodyPr>
          <a:lstStyle>
            <a:lvl1pPr algn="ctr">
              <a:lnSpc>
                <a:spcPct val="90000"/>
              </a:lnSpc>
              <a:defRPr sz="3600" b="1">
                <a:solidFill>
                  <a:srgbClr val="1F497D"/>
                </a:solidFill>
              </a:defRPr>
            </a:lvl1pPr>
          </a:lstStyle>
          <a:p>
            <a:r>
              <a:t>CARACTERÍSTICAS DE LA RESPONSABILIDAD PATRIMONIAL</a:t>
            </a:r>
          </a:p>
        </p:txBody>
      </p:sp>
      <p:sp>
        <p:nvSpPr>
          <p:cNvPr id="162" name="Shape 162"/>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163" name="Shape 163"/>
          <p:cNvSpPr/>
          <p:nvPr/>
        </p:nvSpPr>
        <p:spPr>
          <a:xfrm flipV="1">
            <a:off x="2905588" y="3229019"/>
            <a:ext cx="296563" cy="33363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64" name="Shape 164"/>
          <p:cNvSpPr/>
          <p:nvPr/>
        </p:nvSpPr>
        <p:spPr>
          <a:xfrm>
            <a:off x="3162456" y="4099940"/>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65" name="Shape 165"/>
          <p:cNvSpPr/>
          <p:nvPr/>
        </p:nvSpPr>
        <p:spPr>
          <a:xfrm>
            <a:off x="2884189" y="4645288"/>
            <a:ext cx="296563" cy="38957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66" name="Shape 166"/>
          <p:cNvSpPr/>
          <p:nvPr/>
        </p:nvSpPr>
        <p:spPr>
          <a:xfrm>
            <a:off x="3341921" y="2938977"/>
            <a:ext cx="2669060"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a:latin typeface="Arial"/>
                <a:ea typeface="Arial"/>
                <a:cs typeface="Arial"/>
                <a:sym typeface="Arial"/>
              </a:defRPr>
            </a:lvl1pPr>
          </a:lstStyle>
          <a:p>
            <a:r>
              <a:rPr dirty="0" err="1"/>
              <a:t>Objetiva</a:t>
            </a:r>
            <a:r>
              <a:rPr dirty="0"/>
              <a:t>  </a:t>
            </a:r>
          </a:p>
        </p:txBody>
      </p:sp>
      <p:sp>
        <p:nvSpPr>
          <p:cNvPr id="167" name="Shape 167"/>
          <p:cNvSpPr/>
          <p:nvPr/>
        </p:nvSpPr>
        <p:spPr>
          <a:xfrm>
            <a:off x="3798291" y="3942884"/>
            <a:ext cx="1542895"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a:latin typeface="Arial"/>
                <a:ea typeface="Arial"/>
                <a:cs typeface="Arial"/>
                <a:sym typeface="Arial"/>
              </a:defRPr>
            </a:lvl1pPr>
          </a:lstStyle>
          <a:p>
            <a:r>
              <a:t>Unitaria  </a:t>
            </a:r>
          </a:p>
        </p:txBody>
      </p:sp>
      <p:sp>
        <p:nvSpPr>
          <p:cNvPr id="168" name="Shape 168"/>
          <p:cNvSpPr/>
          <p:nvPr/>
        </p:nvSpPr>
        <p:spPr>
          <a:xfrm>
            <a:off x="3510295" y="4919181"/>
            <a:ext cx="2669060" cy="3506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a:latin typeface="Arial"/>
                <a:ea typeface="Arial"/>
                <a:cs typeface="Arial"/>
                <a:sym typeface="Arial"/>
              </a:defRPr>
            </a:lvl1pPr>
          </a:lstStyle>
          <a:p>
            <a:r>
              <a:t>Directa</a:t>
            </a:r>
          </a:p>
        </p:txBody>
      </p:sp>
      <p:sp>
        <p:nvSpPr>
          <p:cNvPr id="169" name="Shape 169"/>
          <p:cNvSpPr/>
          <p:nvPr/>
        </p:nvSpPr>
        <p:spPr>
          <a:xfrm>
            <a:off x="4582097" y="3125709"/>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70" name="Shape 170"/>
          <p:cNvSpPr/>
          <p:nvPr/>
        </p:nvSpPr>
        <p:spPr>
          <a:xfrm>
            <a:off x="4814816" y="5106844"/>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71" name="Shape 171"/>
          <p:cNvSpPr/>
          <p:nvPr/>
        </p:nvSpPr>
        <p:spPr>
          <a:xfrm>
            <a:off x="5002579" y="4099940"/>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72" name="Shape 172"/>
          <p:cNvSpPr/>
          <p:nvPr/>
        </p:nvSpPr>
        <p:spPr>
          <a:xfrm>
            <a:off x="5399771" y="2963245"/>
            <a:ext cx="2669060"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Funcionamiento</a:t>
            </a:r>
          </a:p>
        </p:txBody>
      </p:sp>
      <p:sp>
        <p:nvSpPr>
          <p:cNvPr id="173" name="Shape 173"/>
          <p:cNvSpPr/>
          <p:nvPr/>
        </p:nvSpPr>
        <p:spPr>
          <a:xfrm>
            <a:off x="5626241" y="3935929"/>
            <a:ext cx="2669060" cy="3506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Exigencia individual</a:t>
            </a:r>
          </a:p>
        </p:txBody>
      </p:sp>
      <p:sp>
        <p:nvSpPr>
          <p:cNvPr id="174" name="Shape 174"/>
          <p:cNvSpPr/>
          <p:nvPr/>
        </p:nvSpPr>
        <p:spPr>
          <a:xfrm>
            <a:off x="5626241" y="4864658"/>
            <a:ext cx="2908159" cy="6173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Sin identificar causante</a:t>
            </a:r>
          </a:p>
        </p:txBody>
      </p:sp>
      <p:sp>
        <p:nvSpPr>
          <p:cNvPr id="18" name="Elipse 17"/>
          <p:cNvSpPr/>
          <p:nvPr/>
        </p:nvSpPr>
        <p:spPr>
          <a:xfrm>
            <a:off x="661116" y="3442298"/>
            <a:ext cx="2262242" cy="1117948"/>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cSld>
  <p:clrMapOvr>
    <a:masterClrMapping/>
  </p:clrMapOvr>
  <p:transition spd="slow"/>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6" name="Shape 176"/>
          <p:cNvSpPr>
            <a:spLocks noGrp="1"/>
          </p:cNvSpPr>
          <p:nvPr>
            <p:ph type="sldNum" sz="quarter" idx="2"/>
          </p:nvPr>
        </p:nvSpPr>
        <p:spPr>
          <a:xfrm>
            <a:off x="4477708" y="6531617"/>
            <a:ext cx="18406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41</a:t>
            </a:fld>
            <a:endParaRPr/>
          </a:p>
        </p:txBody>
      </p:sp>
      <p:sp>
        <p:nvSpPr>
          <p:cNvPr id="177" name="Shape 177"/>
          <p:cNvSpPr/>
          <p:nvPr/>
        </p:nvSpPr>
        <p:spPr>
          <a:xfrm>
            <a:off x="844175" y="1773527"/>
            <a:ext cx="7451127" cy="27509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a:latin typeface="Arial"/>
                <a:ea typeface="Arial"/>
                <a:cs typeface="Arial"/>
                <a:sym typeface="Arial"/>
              </a:defRPr>
            </a:pPr>
            <a:endParaRPr dirty="0"/>
          </a:p>
          <a:p>
            <a:pPr algn="just">
              <a:defRPr>
                <a:latin typeface="Arial"/>
                <a:ea typeface="Arial"/>
                <a:cs typeface="Arial"/>
                <a:sym typeface="Arial"/>
              </a:defRPr>
            </a:pPr>
            <a:br>
              <a:rPr dirty="0"/>
            </a:br>
            <a:endParaRPr dirty="0"/>
          </a:p>
          <a:p>
            <a:pPr algn="just">
              <a:defRPr i="1">
                <a:latin typeface="Arial"/>
                <a:ea typeface="Arial"/>
                <a:cs typeface="Arial"/>
                <a:sym typeface="Arial"/>
              </a:defRPr>
            </a:pPr>
            <a:endParaRPr dirty="0"/>
          </a:p>
          <a:p>
            <a:pPr algn="ctr">
              <a:defRPr i="1">
                <a:latin typeface="Arial"/>
                <a:ea typeface="Arial"/>
                <a:cs typeface="Arial"/>
                <a:sym typeface="Arial"/>
              </a:defRPr>
            </a:pPr>
            <a:r>
              <a:rPr dirty="0"/>
              <a:t>LESIÓN</a:t>
            </a:r>
          </a:p>
          <a:p>
            <a:pPr algn="just">
              <a:defRPr i="1">
                <a:latin typeface="Arial"/>
                <a:ea typeface="Arial"/>
                <a:cs typeface="Arial"/>
                <a:sym typeface="Arial"/>
              </a:defRPr>
            </a:pPr>
            <a:endParaRPr dirty="0"/>
          </a:p>
          <a:p>
            <a:pPr algn="just">
              <a:defRPr i="1">
                <a:latin typeface="Arial"/>
                <a:ea typeface="Arial"/>
                <a:cs typeface="Arial"/>
                <a:sym typeface="Arial"/>
              </a:defRPr>
            </a:pPr>
            <a:endParaRPr dirty="0"/>
          </a:p>
          <a:p>
            <a:pPr algn="just">
              <a:defRPr b="1" i="1">
                <a:latin typeface="Arial"/>
                <a:ea typeface="Arial"/>
                <a:cs typeface="Arial"/>
                <a:sym typeface="Arial"/>
              </a:defRPr>
            </a:pPr>
            <a:endParaRPr dirty="0"/>
          </a:p>
          <a:p>
            <a:pPr algn="just">
              <a:defRPr b="1" i="1">
                <a:latin typeface="Arial"/>
                <a:ea typeface="Arial"/>
                <a:cs typeface="Arial"/>
                <a:sym typeface="Arial"/>
              </a:defRPr>
            </a:pPr>
            <a:endParaRPr dirty="0"/>
          </a:p>
        </p:txBody>
      </p:sp>
      <p:sp>
        <p:nvSpPr>
          <p:cNvPr id="178" name="Shape 178"/>
          <p:cNvSpPr/>
          <p:nvPr/>
        </p:nvSpPr>
        <p:spPr>
          <a:xfrm>
            <a:off x="7836" y="112289"/>
            <a:ext cx="9148523" cy="1104900"/>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a:bodyPr>
          <a:lstStyle>
            <a:lvl1pPr algn="ctr">
              <a:lnSpc>
                <a:spcPct val="90000"/>
              </a:lnSpc>
              <a:defRPr sz="3600" b="1">
                <a:solidFill>
                  <a:srgbClr val="1F497D"/>
                </a:solidFill>
              </a:defRPr>
            </a:lvl1pPr>
          </a:lstStyle>
          <a:p>
            <a:r>
              <a:t>REQUISITOS  PARA LA EXIGENCIA DE RESPONSABILIDAD PATRIMONIAL</a:t>
            </a:r>
          </a:p>
        </p:txBody>
      </p:sp>
      <p:sp>
        <p:nvSpPr>
          <p:cNvPr id="179" name="Shape 179"/>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180" name="Shape 180"/>
          <p:cNvSpPr/>
          <p:nvPr/>
        </p:nvSpPr>
        <p:spPr>
          <a:xfrm>
            <a:off x="3092978" y="1704481"/>
            <a:ext cx="2835955" cy="617362"/>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lgn="ctr">
              <a:defRPr b="1">
                <a:latin typeface="Arial"/>
                <a:ea typeface="Arial"/>
                <a:cs typeface="Arial"/>
                <a:sym typeface="Arial"/>
              </a:defRPr>
            </a:lvl1pPr>
          </a:lstStyle>
          <a:p>
            <a:r>
              <a:rPr dirty="0"/>
              <a:t>STS 17 de </a:t>
            </a:r>
            <a:r>
              <a:rPr dirty="0" err="1"/>
              <a:t>marzo</a:t>
            </a:r>
            <a:r>
              <a:rPr dirty="0"/>
              <a:t> de2009</a:t>
            </a:r>
          </a:p>
        </p:txBody>
      </p:sp>
      <p:sp>
        <p:nvSpPr>
          <p:cNvPr id="181" name="Shape 181"/>
          <p:cNvSpPr/>
          <p:nvPr/>
        </p:nvSpPr>
        <p:spPr>
          <a:xfrm flipH="1">
            <a:off x="3373032" y="3235281"/>
            <a:ext cx="625116" cy="36047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82" name="Shape 182"/>
          <p:cNvSpPr/>
          <p:nvPr/>
        </p:nvSpPr>
        <p:spPr>
          <a:xfrm flipH="1">
            <a:off x="3806664" y="3482754"/>
            <a:ext cx="496201" cy="1343879"/>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83" name="Shape 183"/>
          <p:cNvSpPr/>
          <p:nvPr/>
        </p:nvSpPr>
        <p:spPr>
          <a:xfrm>
            <a:off x="4866445" y="3482754"/>
            <a:ext cx="565272" cy="135014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84" name="Shape 184"/>
          <p:cNvSpPr/>
          <p:nvPr/>
        </p:nvSpPr>
        <p:spPr>
          <a:xfrm>
            <a:off x="5244055" y="3249896"/>
            <a:ext cx="648994" cy="3525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85" name="Shape 185"/>
          <p:cNvSpPr/>
          <p:nvPr/>
        </p:nvSpPr>
        <p:spPr>
          <a:xfrm>
            <a:off x="613088" y="3440164"/>
            <a:ext cx="2517795"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t>No tenga obligación de soportar</a:t>
            </a:r>
          </a:p>
        </p:txBody>
      </p:sp>
      <p:sp>
        <p:nvSpPr>
          <p:cNvPr id="186" name="Shape 186"/>
          <p:cNvSpPr/>
          <p:nvPr/>
        </p:nvSpPr>
        <p:spPr>
          <a:xfrm>
            <a:off x="1605698" y="4838810"/>
            <a:ext cx="2738647" cy="8840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dirty="0"/>
              <a:t>Real, </a:t>
            </a:r>
            <a:r>
              <a:rPr dirty="0" err="1"/>
              <a:t>concreta</a:t>
            </a:r>
            <a:r>
              <a:rPr dirty="0"/>
              <a:t> y susceptible de </a:t>
            </a:r>
            <a:r>
              <a:rPr dirty="0" err="1"/>
              <a:t>evaluación</a:t>
            </a:r>
            <a:r>
              <a:rPr dirty="0"/>
              <a:t> </a:t>
            </a:r>
            <a:r>
              <a:rPr dirty="0" err="1"/>
              <a:t>económica</a:t>
            </a:r>
            <a:endParaRPr dirty="0"/>
          </a:p>
        </p:txBody>
      </p:sp>
      <p:sp>
        <p:nvSpPr>
          <p:cNvPr id="187" name="Shape 187"/>
          <p:cNvSpPr/>
          <p:nvPr/>
        </p:nvSpPr>
        <p:spPr>
          <a:xfrm>
            <a:off x="6008592" y="3515898"/>
            <a:ext cx="2517795"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t>Exista una relación de causa</a:t>
            </a:r>
          </a:p>
        </p:txBody>
      </p:sp>
      <p:sp>
        <p:nvSpPr>
          <p:cNvPr id="188" name="Shape 188"/>
          <p:cNvSpPr/>
          <p:nvPr/>
        </p:nvSpPr>
        <p:spPr>
          <a:xfrm>
            <a:off x="5042977" y="4936044"/>
            <a:ext cx="2517795"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t>Imputable a la Administración</a:t>
            </a:r>
          </a:p>
        </p:txBody>
      </p:sp>
      <p:sp>
        <p:nvSpPr>
          <p:cNvPr id="189" name="Shape 189"/>
          <p:cNvSpPr/>
          <p:nvPr/>
        </p:nvSpPr>
        <p:spPr>
          <a:xfrm>
            <a:off x="4565816" y="2141903"/>
            <a:ext cx="1" cy="387356"/>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6" name="Rectángulo 15"/>
          <p:cNvSpPr/>
          <p:nvPr/>
        </p:nvSpPr>
        <p:spPr>
          <a:xfrm>
            <a:off x="571279" y="3249896"/>
            <a:ext cx="2671805" cy="914400"/>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7" name="Rectángulo 16"/>
          <p:cNvSpPr/>
          <p:nvPr/>
        </p:nvSpPr>
        <p:spPr>
          <a:xfrm>
            <a:off x="5970930" y="3413862"/>
            <a:ext cx="2671805" cy="914400"/>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a:endParaRPr lang="es-ES_tradnl"/>
          </a:p>
        </p:txBody>
      </p:sp>
      <p:sp>
        <p:nvSpPr>
          <p:cNvPr id="18" name="Rectángulo 17"/>
          <p:cNvSpPr/>
          <p:nvPr/>
        </p:nvSpPr>
        <p:spPr>
          <a:xfrm>
            <a:off x="4965971" y="4855812"/>
            <a:ext cx="2671805" cy="914400"/>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a:endParaRPr lang="es-ES_tradnl"/>
          </a:p>
        </p:txBody>
      </p:sp>
      <p:sp>
        <p:nvSpPr>
          <p:cNvPr id="19" name="Rectángulo 18"/>
          <p:cNvSpPr/>
          <p:nvPr/>
        </p:nvSpPr>
        <p:spPr>
          <a:xfrm>
            <a:off x="1403699" y="4858259"/>
            <a:ext cx="3074009" cy="911953"/>
          </a:xfrm>
          <a:prstGeom prst="rect">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algn="ctr"/>
            <a:endParaRPr lang="es-ES_tradnl"/>
          </a:p>
        </p:txBody>
      </p:sp>
      <p:sp>
        <p:nvSpPr>
          <p:cNvPr id="20" name="Elipse 19"/>
          <p:cNvSpPr/>
          <p:nvPr/>
        </p:nvSpPr>
        <p:spPr>
          <a:xfrm>
            <a:off x="3978730" y="2673488"/>
            <a:ext cx="1245909" cy="809267"/>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cSld>
  <p:clrMapOvr>
    <a:masterClrMapping/>
  </p:clrMapOvr>
  <p:transition spd="slow"/>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1" name="Shape 191"/>
          <p:cNvSpPr>
            <a:spLocks noGrp="1"/>
          </p:cNvSpPr>
          <p:nvPr>
            <p:ph type="sldNum" sz="quarter" idx="2"/>
          </p:nvPr>
        </p:nvSpPr>
        <p:spPr>
          <a:xfrm>
            <a:off x="4477708" y="6531617"/>
            <a:ext cx="18406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42</a:t>
            </a:fld>
            <a:endParaRPr/>
          </a:p>
        </p:txBody>
      </p:sp>
      <p:sp>
        <p:nvSpPr>
          <p:cNvPr id="192" name="Shape 192"/>
          <p:cNvSpPr/>
          <p:nvPr/>
        </p:nvSpPr>
        <p:spPr>
          <a:xfrm>
            <a:off x="1023550" y="1830662"/>
            <a:ext cx="7451126" cy="3139321"/>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defRPr>
                <a:latin typeface="Arial"/>
                <a:ea typeface="Arial"/>
                <a:cs typeface="Arial"/>
                <a:sym typeface="Arial"/>
              </a:defRPr>
            </a:pPr>
            <a:r>
              <a:rPr dirty="0" err="1"/>
              <a:t>Precisa</a:t>
            </a:r>
            <a:r>
              <a:rPr dirty="0"/>
              <a:t> </a:t>
            </a:r>
            <a:r>
              <a:rPr dirty="0" err="1"/>
              <a:t>esta</a:t>
            </a:r>
            <a:r>
              <a:rPr dirty="0"/>
              <a:t> </a:t>
            </a:r>
            <a:r>
              <a:rPr dirty="0" err="1"/>
              <a:t>sentencia</a:t>
            </a:r>
            <a:r>
              <a:rPr dirty="0"/>
              <a:t> dos </a:t>
            </a:r>
            <a:r>
              <a:rPr dirty="0" err="1"/>
              <a:t>cuestiones</a:t>
            </a:r>
            <a:r>
              <a:rPr dirty="0"/>
              <a:t> </a:t>
            </a:r>
            <a:r>
              <a:rPr dirty="0" err="1"/>
              <a:t>muy</a:t>
            </a:r>
            <a:r>
              <a:rPr dirty="0"/>
              <a:t> </a:t>
            </a:r>
            <a:r>
              <a:rPr dirty="0" err="1"/>
              <a:t>importantes</a:t>
            </a:r>
            <a:r>
              <a:rPr dirty="0"/>
              <a:t>:</a:t>
            </a:r>
          </a:p>
          <a:p>
            <a:pPr>
              <a:defRPr>
                <a:latin typeface="Arial"/>
                <a:ea typeface="Arial"/>
                <a:cs typeface="Arial"/>
                <a:sym typeface="Arial"/>
              </a:defRPr>
            </a:pPr>
            <a:r>
              <a:rPr dirty="0"/>
              <a:t>  </a:t>
            </a:r>
          </a:p>
          <a:p>
            <a:pPr>
              <a:defRPr>
                <a:latin typeface="Arial"/>
                <a:ea typeface="Arial"/>
                <a:cs typeface="Arial"/>
                <a:sym typeface="Arial"/>
              </a:defRPr>
            </a:pPr>
            <a:br>
              <a:rPr dirty="0"/>
            </a:br>
            <a:endParaRPr dirty="0"/>
          </a:p>
          <a:p>
            <a:pPr>
              <a:defRPr b="1">
                <a:latin typeface="Arial"/>
                <a:ea typeface="Arial"/>
                <a:cs typeface="Arial"/>
                <a:sym typeface="Arial"/>
              </a:defRPr>
            </a:pPr>
            <a:r>
              <a:rPr lang="es-ES" dirty="0"/>
              <a:t>		- </a:t>
            </a:r>
            <a:r>
              <a:rPr dirty="0" err="1"/>
              <a:t>Daño</a:t>
            </a:r>
            <a:endParaRPr dirty="0"/>
          </a:p>
          <a:p>
            <a:pPr>
              <a:defRPr b="1">
                <a:solidFill>
                  <a:srgbClr val="1F497D"/>
                </a:solidFill>
                <a:latin typeface="Verdana"/>
                <a:ea typeface="Verdana"/>
                <a:cs typeface="Verdana"/>
                <a:sym typeface="Verdana"/>
              </a:defRPr>
            </a:pPr>
            <a:endParaRPr dirty="0"/>
          </a:p>
          <a:p>
            <a:pPr>
              <a:defRPr b="1">
                <a:solidFill>
                  <a:srgbClr val="1F497D"/>
                </a:solidFill>
                <a:latin typeface="Verdana"/>
                <a:ea typeface="Verdana"/>
                <a:cs typeface="Verdana"/>
                <a:sym typeface="Verdana"/>
              </a:defRPr>
            </a:pPr>
            <a:endParaRPr dirty="0"/>
          </a:p>
          <a:p>
            <a:pPr>
              <a:defRPr b="1">
                <a:solidFill>
                  <a:srgbClr val="1F497D"/>
                </a:solidFill>
                <a:latin typeface="Verdana"/>
                <a:ea typeface="Verdana"/>
                <a:cs typeface="Verdana"/>
                <a:sym typeface="Verdana"/>
              </a:defRPr>
            </a:pPr>
            <a:endParaRPr dirty="0"/>
          </a:p>
          <a:p>
            <a:pPr>
              <a:defRPr b="1">
                <a:solidFill>
                  <a:srgbClr val="1F497D"/>
                </a:solidFill>
                <a:latin typeface="Verdana"/>
                <a:ea typeface="Verdana"/>
                <a:cs typeface="Verdana"/>
                <a:sym typeface="Verdana"/>
              </a:defRPr>
            </a:pPr>
            <a:endParaRPr dirty="0"/>
          </a:p>
          <a:p>
            <a:pPr>
              <a:defRPr b="1">
                <a:solidFill>
                  <a:srgbClr val="1F497D"/>
                </a:solidFill>
                <a:latin typeface="Verdana"/>
                <a:ea typeface="Verdana"/>
                <a:cs typeface="Verdana"/>
                <a:sym typeface="Verdana"/>
              </a:defRPr>
            </a:pPr>
            <a:endParaRPr dirty="0"/>
          </a:p>
          <a:p>
            <a:pPr>
              <a:defRPr b="1">
                <a:latin typeface="Arial"/>
                <a:ea typeface="Arial"/>
                <a:cs typeface="Arial"/>
                <a:sym typeface="Arial"/>
              </a:defRPr>
            </a:pPr>
            <a:r>
              <a:rPr lang="es-ES" dirty="0"/>
              <a:t>		- </a:t>
            </a:r>
            <a:r>
              <a:rPr dirty="0" err="1"/>
              <a:t>Antijuridicidad</a:t>
            </a:r>
            <a:endParaRPr dirty="0"/>
          </a:p>
        </p:txBody>
      </p:sp>
      <p:sp>
        <p:nvSpPr>
          <p:cNvPr id="193" name="Shape 193"/>
          <p:cNvSpPr/>
          <p:nvPr/>
        </p:nvSpPr>
        <p:spPr>
          <a:xfrm>
            <a:off x="7836" y="112289"/>
            <a:ext cx="9148523" cy="1104900"/>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a:bodyPr>
          <a:lstStyle>
            <a:lvl1pPr algn="ctr">
              <a:lnSpc>
                <a:spcPct val="90000"/>
              </a:lnSpc>
              <a:defRPr sz="3600" b="1">
                <a:solidFill>
                  <a:srgbClr val="1F497D"/>
                </a:solidFill>
              </a:defRPr>
            </a:lvl1pPr>
          </a:lstStyle>
          <a:p>
            <a:r>
              <a:t>REQUISITOS  PARA LA EXIGENCIA DE RESPONSABILIDAD PATRIMONIAL</a:t>
            </a:r>
          </a:p>
        </p:txBody>
      </p:sp>
      <p:sp>
        <p:nvSpPr>
          <p:cNvPr id="194" name="Shape 194"/>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195" name="Shape 195"/>
          <p:cNvSpPr/>
          <p:nvPr/>
        </p:nvSpPr>
        <p:spPr>
          <a:xfrm flipV="1">
            <a:off x="2772031" y="2549494"/>
            <a:ext cx="385120" cy="26404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96" name="Shape 196"/>
          <p:cNvSpPr/>
          <p:nvPr/>
        </p:nvSpPr>
        <p:spPr>
          <a:xfrm flipV="1">
            <a:off x="2860587" y="2889456"/>
            <a:ext cx="465439" cy="152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97" name="Shape 197"/>
          <p:cNvSpPr/>
          <p:nvPr/>
        </p:nvSpPr>
        <p:spPr>
          <a:xfrm>
            <a:off x="2829696" y="3577943"/>
            <a:ext cx="433017" cy="278270"/>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98" name="Shape 198"/>
          <p:cNvSpPr/>
          <p:nvPr/>
        </p:nvSpPr>
        <p:spPr>
          <a:xfrm>
            <a:off x="2860587" y="3226035"/>
            <a:ext cx="465439" cy="1757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99" name="Shape 199"/>
          <p:cNvSpPr/>
          <p:nvPr/>
        </p:nvSpPr>
        <p:spPr>
          <a:xfrm>
            <a:off x="3414583" y="2295199"/>
            <a:ext cx="2669060"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err="1"/>
              <a:t>Efectivo</a:t>
            </a:r>
            <a:endParaRPr dirty="0"/>
          </a:p>
        </p:txBody>
      </p:sp>
      <p:sp>
        <p:nvSpPr>
          <p:cNvPr id="200" name="Shape 200"/>
          <p:cNvSpPr/>
          <p:nvPr/>
        </p:nvSpPr>
        <p:spPr>
          <a:xfrm>
            <a:off x="3414583" y="2696543"/>
            <a:ext cx="2976041" cy="617363"/>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a:latin typeface="Arial"/>
                <a:ea typeface="Arial"/>
                <a:cs typeface="Arial"/>
                <a:sym typeface="Arial"/>
              </a:defRPr>
            </a:lvl1pPr>
          </a:lstStyle>
          <a:p>
            <a:r>
              <a:rPr dirty="0"/>
              <a:t>Evaluable </a:t>
            </a:r>
            <a:r>
              <a:rPr dirty="0" err="1"/>
              <a:t>económicamente</a:t>
            </a:r>
            <a:endParaRPr dirty="0"/>
          </a:p>
        </p:txBody>
      </p:sp>
      <p:sp>
        <p:nvSpPr>
          <p:cNvPr id="201" name="Shape 201"/>
          <p:cNvSpPr/>
          <p:nvPr/>
        </p:nvSpPr>
        <p:spPr>
          <a:xfrm>
            <a:off x="3421761" y="3179777"/>
            <a:ext cx="1680008" cy="617362"/>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a:latin typeface="Arial"/>
                <a:ea typeface="Arial"/>
                <a:cs typeface="Arial"/>
                <a:sym typeface="Arial"/>
              </a:defRPr>
            </a:lvl1pPr>
          </a:lstStyle>
          <a:p>
            <a:r>
              <a:rPr dirty="0" err="1"/>
              <a:t>Individualizado</a:t>
            </a:r>
            <a:endParaRPr dirty="0"/>
          </a:p>
        </p:txBody>
      </p:sp>
      <p:sp>
        <p:nvSpPr>
          <p:cNvPr id="202" name="Shape 202"/>
          <p:cNvSpPr/>
          <p:nvPr/>
        </p:nvSpPr>
        <p:spPr>
          <a:xfrm>
            <a:off x="3414583" y="3648494"/>
            <a:ext cx="3064891" cy="350663"/>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a:latin typeface="Arial"/>
                <a:ea typeface="Arial"/>
                <a:cs typeface="Arial"/>
                <a:sym typeface="Arial"/>
              </a:defRPr>
            </a:lvl1pPr>
          </a:lstStyle>
          <a:p>
            <a:r>
              <a:rPr dirty="0"/>
              <a:t>No </a:t>
            </a:r>
            <a:r>
              <a:rPr dirty="0" err="1"/>
              <a:t>deber</a:t>
            </a:r>
            <a:r>
              <a:rPr dirty="0"/>
              <a:t> </a:t>
            </a:r>
            <a:r>
              <a:rPr dirty="0" err="1"/>
              <a:t>jurídico</a:t>
            </a:r>
            <a:r>
              <a:rPr dirty="0"/>
              <a:t> de </a:t>
            </a:r>
            <a:r>
              <a:rPr dirty="0" err="1"/>
              <a:t>soportar</a:t>
            </a:r>
            <a:endParaRPr dirty="0"/>
          </a:p>
        </p:txBody>
      </p:sp>
      <p:sp>
        <p:nvSpPr>
          <p:cNvPr id="203" name="Shape 203"/>
          <p:cNvSpPr/>
          <p:nvPr/>
        </p:nvSpPr>
        <p:spPr>
          <a:xfrm>
            <a:off x="3927834" y="4739317"/>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04" name="Shape 204"/>
          <p:cNvSpPr/>
          <p:nvPr/>
        </p:nvSpPr>
        <p:spPr>
          <a:xfrm>
            <a:off x="4582097" y="4546916"/>
            <a:ext cx="2238782" cy="350662"/>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a:latin typeface="Arial"/>
                <a:ea typeface="Arial"/>
                <a:cs typeface="Arial"/>
                <a:sym typeface="Arial"/>
              </a:defRPr>
            </a:lvl1pPr>
          </a:lstStyle>
          <a:p>
            <a:r>
              <a:rPr dirty="0" err="1"/>
              <a:t>Falta</a:t>
            </a:r>
            <a:r>
              <a:rPr dirty="0"/>
              <a:t> de </a:t>
            </a:r>
            <a:r>
              <a:rPr dirty="0" err="1"/>
              <a:t>justificación</a:t>
            </a:r>
            <a:r>
              <a:rPr dirty="0"/>
              <a:t> </a:t>
            </a:r>
          </a:p>
        </p:txBody>
      </p:sp>
      <p:sp>
        <p:nvSpPr>
          <p:cNvPr id="205" name="Shape 205"/>
          <p:cNvSpPr/>
          <p:nvPr/>
        </p:nvSpPr>
        <p:spPr>
          <a:xfrm>
            <a:off x="5584801" y="4970119"/>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06" name="Shape 206"/>
          <p:cNvSpPr/>
          <p:nvPr/>
        </p:nvSpPr>
        <p:spPr>
          <a:xfrm>
            <a:off x="3905530" y="5439640"/>
            <a:ext cx="3763974" cy="350662"/>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a:latin typeface="Arial"/>
                <a:ea typeface="Arial"/>
                <a:cs typeface="Arial"/>
                <a:sym typeface="Arial"/>
              </a:defRPr>
            </a:lvl1pPr>
          </a:lstStyle>
          <a:p>
            <a:r>
              <a:rPr dirty="0"/>
              <a:t>No </a:t>
            </a:r>
            <a:r>
              <a:rPr dirty="0" err="1"/>
              <a:t>impone</a:t>
            </a:r>
            <a:r>
              <a:rPr dirty="0"/>
              <a:t> al </a:t>
            </a:r>
            <a:r>
              <a:rPr dirty="0" err="1"/>
              <a:t>perjudicado</a:t>
            </a:r>
            <a:r>
              <a:rPr dirty="0"/>
              <a:t> </a:t>
            </a:r>
            <a:r>
              <a:rPr dirty="0" err="1"/>
              <a:t>esa</a:t>
            </a:r>
            <a:r>
              <a:rPr dirty="0"/>
              <a:t> </a:t>
            </a:r>
            <a:r>
              <a:rPr dirty="0" err="1"/>
              <a:t>carga</a:t>
            </a:r>
            <a:endParaRPr dirty="0"/>
          </a:p>
        </p:txBody>
      </p:sp>
    </p:spTree>
  </p:cSld>
  <p:clrMapOvr>
    <a:masterClrMapping/>
  </p:clrMapOvr>
  <p:transition spd="slow"/>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8" name="Shape 208"/>
          <p:cNvSpPr>
            <a:spLocks noGrp="1"/>
          </p:cNvSpPr>
          <p:nvPr>
            <p:ph type="sldNum" sz="quarter" idx="2"/>
          </p:nvPr>
        </p:nvSpPr>
        <p:spPr>
          <a:xfrm>
            <a:off x="4477708" y="6531617"/>
            <a:ext cx="18406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43</a:t>
            </a:fld>
            <a:endParaRPr/>
          </a:p>
        </p:txBody>
      </p:sp>
      <p:sp>
        <p:nvSpPr>
          <p:cNvPr id="209" name="Shape 209"/>
          <p:cNvSpPr/>
          <p:nvPr/>
        </p:nvSpPr>
        <p:spPr>
          <a:xfrm>
            <a:off x="7836" y="112289"/>
            <a:ext cx="9148523" cy="1104900"/>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a:bodyPr>
          <a:lstStyle>
            <a:lvl1pPr algn="ctr">
              <a:lnSpc>
                <a:spcPct val="90000"/>
              </a:lnSpc>
              <a:defRPr sz="3600" b="1">
                <a:solidFill>
                  <a:srgbClr val="1F497D"/>
                </a:solidFill>
              </a:defRPr>
            </a:lvl1pPr>
          </a:lstStyle>
          <a:p>
            <a:r>
              <a:t>REQUISITOS  PARA LA EXIGENCIA DE RESPONSABILIDAD PATRIMONIAL</a:t>
            </a:r>
          </a:p>
        </p:txBody>
      </p:sp>
      <p:sp>
        <p:nvSpPr>
          <p:cNvPr id="210" name="Shape 210"/>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11" name="Shape 211"/>
          <p:cNvSpPr/>
          <p:nvPr/>
        </p:nvSpPr>
        <p:spPr>
          <a:xfrm>
            <a:off x="1677487" y="1797386"/>
            <a:ext cx="5562698" cy="376063"/>
          </a:xfrm>
          <a:prstGeom prst="rect">
            <a:avLst/>
          </a:prstGeom>
          <a:ln w="25400">
            <a:solidFill>
              <a:schemeClr val="accent1"/>
            </a:solidFill>
          </a:ln>
          <a:extLst>
            <a:ext uri="{C572A759-6A51-4108-AA02-DFA0A04FC94B}">
              <ma14:wrappingTextBoxFlag xmlns:ma14="http://schemas.microsoft.com/office/mac/drawingml/2011/main" xmlns="" val="1"/>
            </a:ext>
          </a:extLst>
        </p:spPr>
        <p:txBody>
          <a:bodyPr wrap="none" lIns="45719" rIns="45719">
            <a:spAutoFit/>
          </a:bodyPr>
          <a:lstStyle>
            <a:lvl1pPr>
              <a:defRPr>
                <a:latin typeface="Arial"/>
                <a:ea typeface="Arial"/>
                <a:cs typeface="Arial"/>
                <a:sym typeface="Arial"/>
              </a:defRPr>
            </a:lvl1pPr>
          </a:lstStyle>
          <a:p>
            <a:r>
              <a:t>Responsabilidad = daño + antijurididad + nexo causal</a:t>
            </a:r>
          </a:p>
        </p:txBody>
      </p:sp>
      <p:sp>
        <p:nvSpPr>
          <p:cNvPr id="212" name="Shape 212"/>
          <p:cNvSpPr/>
          <p:nvPr/>
        </p:nvSpPr>
        <p:spPr>
          <a:xfrm>
            <a:off x="844175" y="1773528"/>
            <a:ext cx="7451127" cy="43892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defRPr b="1">
                <a:latin typeface="Arial"/>
                <a:ea typeface="Arial"/>
                <a:cs typeface="Arial"/>
                <a:sym typeface="Arial"/>
              </a:defRPr>
            </a:pPr>
            <a:endParaRPr/>
          </a:p>
          <a:p>
            <a:pPr>
              <a:defRPr b="1">
                <a:latin typeface="Arial"/>
                <a:ea typeface="Arial"/>
                <a:cs typeface="Arial"/>
                <a:sym typeface="Arial"/>
              </a:defRPr>
            </a:pPr>
            <a:endParaRPr/>
          </a:p>
          <a:p>
            <a:pPr>
              <a:defRPr b="1">
                <a:latin typeface="Arial"/>
                <a:ea typeface="Arial"/>
                <a:cs typeface="Arial"/>
                <a:sym typeface="Arial"/>
              </a:defRPr>
            </a:pPr>
            <a:endParaRPr/>
          </a:p>
          <a:p>
            <a:pPr>
              <a:defRPr b="1">
                <a:latin typeface="Arial"/>
                <a:ea typeface="Arial"/>
                <a:cs typeface="Arial"/>
                <a:sym typeface="Arial"/>
              </a:defRPr>
            </a:pPr>
            <a:endParaRPr/>
          </a:p>
          <a:p>
            <a:pPr>
              <a:defRPr b="1">
                <a:latin typeface="Arial"/>
                <a:ea typeface="Arial"/>
                <a:cs typeface="Arial"/>
                <a:sym typeface="Arial"/>
              </a:defRPr>
            </a:pPr>
            <a:endParaRPr/>
          </a:p>
          <a:p>
            <a:pPr>
              <a:defRPr b="1">
                <a:latin typeface="Arial"/>
                <a:ea typeface="Arial"/>
                <a:cs typeface="Arial"/>
                <a:sym typeface="Arial"/>
              </a:defRPr>
            </a:pPr>
            <a:r>
              <a:t>Nexo causal</a:t>
            </a:r>
          </a:p>
          <a:p>
            <a:pPr>
              <a:defRPr b="1">
                <a:latin typeface="Arial"/>
                <a:ea typeface="Arial"/>
                <a:cs typeface="Arial"/>
                <a:sym typeface="Arial"/>
              </a:defRPr>
            </a:pPr>
            <a:endParaRPr/>
          </a:p>
          <a:p>
            <a:pPr>
              <a:defRPr b="1">
                <a:solidFill>
                  <a:srgbClr val="1F497D"/>
                </a:solidFill>
                <a:latin typeface="Verdana"/>
                <a:ea typeface="Verdana"/>
                <a:cs typeface="Verdana"/>
                <a:sym typeface="Verdana"/>
              </a:defRPr>
            </a:pPr>
            <a:endParaRPr/>
          </a:p>
          <a:p>
            <a:pPr>
              <a:defRPr b="1">
                <a:solidFill>
                  <a:srgbClr val="1F497D"/>
                </a:solidFill>
                <a:latin typeface="Verdana"/>
                <a:ea typeface="Verdana"/>
                <a:cs typeface="Verdana"/>
                <a:sym typeface="Verdana"/>
              </a:defRPr>
            </a:pPr>
            <a:endParaRPr/>
          </a:p>
          <a:p>
            <a:pPr>
              <a:defRPr b="1">
                <a:solidFill>
                  <a:srgbClr val="1F497D"/>
                </a:solidFill>
                <a:latin typeface="Verdana"/>
                <a:ea typeface="Verdana"/>
                <a:cs typeface="Verdana"/>
                <a:sym typeface="Verdana"/>
              </a:defRPr>
            </a:pPr>
            <a:endParaRPr/>
          </a:p>
          <a:p>
            <a:pPr algn="just">
              <a:defRPr>
                <a:latin typeface="Arial"/>
                <a:ea typeface="Arial"/>
                <a:cs typeface="Arial"/>
                <a:sym typeface="Arial"/>
              </a:defRPr>
            </a:pPr>
            <a:r>
              <a:t>Sentencias del Tribunal Supremo de 24 de septiembre de 1991 y de 20 de diciembre de 1994: «… que </a:t>
            </a:r>
            <a:r>
              <a:rPr b="1"/>
              <a:t>exista una relación de causa a efecto entre la actuación administrativa y el resultado dañoso</a:t>
            </a:r>
            <a:r>
              <a:t>, erigiéndose este nexo causal en elemento fundamental y sine qua non para declarar procedente la responsabilidad patrimonial». </a:t>
            </a:r>
          </a:p>
        </p:txBody>
      </p:sp>
      <p:sp>
        <p:nvSpPr>
          <p:cNvPr id="213" name="Shape 213"/>
          <p:cNvSpPr/>
          <p:nvPr/>
        </p:nvSpPr>
        <p:spPr>
          <a:xfrm flipV="1">
            <a:off x="2310711" y="2854416"/>
            <a:ext cx="296563" cy="33363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14" name="Shape 214"/>
          <p:cNvSpPr/>
          <p:nvPr/>
        </p:nvSpPr>
        <p:spPr>
          <a:xfrm>
            <a:off x="2310711" y="3536781"/>
            <a:ext cx="296563" cy="38957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15" name="Shape 215"/>
          <p:cNvSpPr/>
          <p:nvPr/>
        </p:nvSpPr>
        <p:spPr>
          <a:xfrm>
            <a:off x="2759673" y="2602139"/>
            <a:ext cx="2669060"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defRPr>
                <a:latin typeface="Arial"/>
                <a:ea typeface="Arial"/>
                <a:cs typeface="Arial"/>
                <a:sym typeface="Arial"/>
              </a:defRPr>
            </a:pPr>
            <a:r>
              <a:t>Directo</a:t>
            </a:r>
            <a:r>
              <a:rPr b="1"/>
              <a:t> </a:t>
            </a:r>
          </a:p>
        </p:txBody>
      </p:sp>
      <p:sp>
        <p:nvSpPr>
          <p:cNvPr id="216" name="Shape 216"/>
          <p:cNvSpPr/>
          <p:nvPr/>
        </p:nvSpPr>
        <p:spPr>
          <a:xfrm>
            <a:off x="3102281" y="3159894"/>
            <a:ext cx="1171574" cy="617363"/>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a:latin typeface="Arial"/>
                <a:ea typeface="Arial"/>
                <a:cs typeface="Arial"/>
                <a:sym typeface="Arial"/>
              </a:defRPr>
            </a:lvl1pPr>
          </a:lstStyle>
          <a:p>
            <a:r>
              <a:t>Inmediato</a:t>
            </a:r>
          </a:p>
        </p:txBody>
      </p:sp>
      <p:sp>
        <p:nvSpPr>
          <p:cNvPr id="217" name="Shape 217"/>
          <p:cNvSpPr/>
          <p:nvPr/>
        </p:nvSpPr>
        <p:spPr>
          <a:xfrm>
            <a:off x="2685531" y="3852974"/>
            <a:ext cx="1069663" cy="350663"/>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a:latin typeface="Arial"/>
                <a:ea typeface="Arial"/>
                <a:cs typeface="Arial"/>
                <a:sym typeface="Arial"/>
              </a:defRPr>
            </a:lvl1pPr>
          </a:lstStyle>
          <a:p>
            <a:r>
              <a:t>Exclusivo</a:t>
            </a:r>
          </a:p>
        </p:txBody>
      </p:sp>
      <p:sp>
        <p:nvSpPr>
          <p:cNvPr id="218" name="Shape 218"/>
          <p:cNvSpPr/>
          <p:nvPr/>
        </p:nvSpPr>
        <p:spPr>
          <a:xfrm>
            <a:off x="2484444" y="3350952"/>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Tree>
  </p:cSld>
  <p:clrMapOvr>
    <a:masterClrMapping/>
  </p:clrMapOvr>
  <p:transition spd="slow"/>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0" name="Shape 220"/>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44</a:t>
            </a:fld>
            <a:endParaRPr/>
          </a:p>
        </p:txBody>
      </p:sp>
      <p:sp>
        <p:nvSpPr>
          <p:cNvPr id="221" name="Shape 22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a:bodyPr>
          <a:lstStyle>
            <a:lvl1pPr algn="ctr">
              <a:lnSpc>
                <a:spcPct val="90000"/>
              </a:lnSpc>
              <a:defRPr sz="3600" b="1">
                <a:solidFill>
                  <a:srgbClr val="1F497D"/>
                </a:solidFill>
              </a:defRPr>
            </a:lvl1pPr>
          </a:lstStyle>
          <a:p>
            <a:r>
              <a:t>CONCURRENCIA COMPETENCIAS</a:t>
            </a:r>
          </a:p>
        </p:txBody>
      </p:sp>
      <p:sp>
        <p:nvSpPr>
          <p:cNvPr id="222" name="Shape 222"/>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23" name="Shape 223"/>
          <p:cNvSpPr/>
          <p:nvPr/>
        </p:nvSpPr>
        <p:spPr>
          <a:xfrm>
            <a:off x="3788335" y="2955052"/>
            <a:ext cx="4586607" cy="11507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a:latin typeface="Arial"/>
                <a:ea typeface="Arial"/>
                <a:cs typeface="Arial"/>
                <a:sym typeface="Arial"/>
              </a:defRPr>
            </a:pPr>
            <a:r>
              <a:rPr b="1"/>
              <a:t>149.1.18</a:t>
            </a:r>
            <a:r>
              <a:t> CE: El Estado tiene competencia exclusiva sobre la responsabilidad de todas las Administraciones públicas.</a:t>
            </a:r>
          </a:p>
        </p:txBody>
      </p:sp>
      <p:sp>
        <p:nvSpPr>
          <p:cNvPr id="224" name="Shape 224"/>
          <p:cNvSpPr/>
          <p:nvPr/>
        </p:nvSpPr>
        <p:spPr>
          <a:xfrm>
            <a:off x="519953" y="3625486"/>
            <a:ext cx="2573323" cy="8840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dirty="0" err="1"/>
              <a:t>Responsabilidad</a:t>
            </a:r>
            <a:r>
              <a:rPr dirty="0"/>
              <a:t> </a:t>
            </a:r>
            <a:r>
              <a:rPr dirty="0" err="1"/>
              <a:t>derivada</a:t>
            </a:r>
            <a:r>
              <a:rPr dirty="0"/>
              <a:t> de </a:t>
            </a:r>
            <a:r>
              <a:rPr dirty="0" err="1"/>
              <a:t>actividades</a:t>
            </a:r>
            <a:r>
              <a:rPr dirty="0"/>
              <a:t> </a:t>
            </a:r>
            <a:r>
              <a:rPr dirty="0" err="1"/>
              <a:t>urbanísticas</a:t>
            </a:r>
            <a:endParaRPr dirty="0"/>
          </a:p>
        </p:txBody>
      </p:sp>
      <p:sp>
        <p:nvSpPr>
          <p:cNvPr id="225" name="Shape 225"/>
          <p:cNvSpPr/>
          <p:nvPr/>
        </p:nvSpPr>
        <p:spPr>
          <a:xfrm flipV="1">
            <a:off x="3145460" y="3182329"/>
            <a:ext cx="470467" cy="470468"/>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26" name="Shape 226"/>
          <p:cNvSpPr/>
          <p:nvPr/>
        </p:nvSpPr>
        <p:spPr>
          <a:xfrm>
            <a:off x="3813735" y="4730634"/>
            <a:ext cx="4586607" cy="11507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a:latin typeface="Arial"/>
                <a:ea typeface="Arial"/>
                <a:cs typeface="Arial"/>
                <a:sym typeface="Arial"/>
              </a:defRPr>
            </a:pPr>
            <a:r>
              <a:rPr b="1"/>
              <a:t>148.1.3 CE </a:t>
            </a:r>
            <a:r>
              <a:t>Las Comunidades Autónomas podrán asumir competencias en Ordenación del territorio, urbanismo y vivienda</a:t>
            </a:r>
          </a:p>
        </p:txBody>
      </p:sp>
      <p:sp>
        <p:nvSpPr>
          <p:cNvPr id="227" name="Shape 227"/>
          <p:cNvSpPr/>
          <p:nvPr/>
        </p:nvSpPr>
        <p:spPr>
          <a:xfrm>
            <a:off x="3145994" y="4418590"/>
            <a:ext cx="469933" cy="46993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0" name="Elipse 9"/>
          <p:cNvSpPr/>
          <p:nvPr/>
        </p:nvSpPr>
        <p:spPr>
          <a:xfrm>
            <a:off x="246185" y="3393831"/>
            <a:ext cx="2899275" cy="1494692"/>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cSld>
  <p:clrMapOvr>
    <a:masterClrMapping/>
  </p:clrMapOvr>
  <p:transition spd="slow"/>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9" name="Shape 229"/>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45</a:t>
            </a:fld>
            <a:endParaRPr/>
          </a:p>
        </p:txBody>
      </p:sp>
      <p:sp>
        <p:nvSpPr>
          <p:cNvPr id="230" name="Shape 230"/>
          <p:cNvSpPr/>
          <p:nvPr/>
        </p:nvSpPr>
        <p:spPr>
          <a:xfrm>
            <a:off x="7836" y="85619"/>
            <a:ext cx="9148523" cy="11582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REGULACIÓN RESPONSABILIDAD PATRIMONIAL EN EL ÁMB. URBANÍSTICO</a:t>
            </a:r>
          </a:p>
        </p:txBody>
      </p:sp>
      <p:sp>
        <p:nvSpPr>
          <p:cNvPr id="231" name="Shape 231"/>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32" name="Shape 232"/>
          <p:cNvSpPr/>
          <p:nvPr/>
        </p:nvSpPr>
        <p:spPr>
          <a:xfrm>
            <a:off x="1372807" y="3614694"/>
            <a:ext cx="1941893" cy="646331"/>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just">
              <a:defRPr>
                <a:latin typeface="Arial"/>
                <a:ea typeface="Arial"/>
                <a:cs typeface="Arial"/>
                <a:sym typeface="Arial"/>
              </a:defRPr>
            </a:lvl1pPr>
          </a:lstStyle>
          <a:p>
            <a:r>
              <a:rPr dirty="0" err="1"/>
              <a:t>Regulación</a:t>
            </a:r>
            <a:r>
              <a:rPr dirty="0"/>
              <a:t> </a:t>
            </a:r>
            <a:r>
              <a:rPr dirty="0" err="1"/>
              <a:t>responsabilidad</a:t>
            </a:r>
            <a:endParaRPr dirty="0"/>
          </a:p>
        </p:txBody>
      </p:sp>
      <p:sp>
        <p:nvSpPr>
          <p:cNvPr id="233" name="Shape 233"/>
          <p:cNvSpPr/>
          <p:nvPr/>
        </p:nvSpPr>
        <p:spPr>
          <a:xfrm flipV="1">
            <a:off x="3194057" y="3336098"/>
            <a:ext cx="470467" cy="47046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34" name="Shape 234"/>
          <p:cNvSpPr/>
          <p:nvPr/>
        </p:nvSpPr>
        <p:spPr>
          <a:xfrm>
            <a:off x="3234627" y="4108623"/>
            <a:ext cx="469933" cy="46993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35" name="Shape 235"/>
          <p:cNvSpPr/>
          <p:nvPr/>
        </p:nvSpPr>
        <p:spPr>
          <a:xfrm>
            <a:off x="3788335" y="2955052"/>
            <a:ext cx="4586607" cy="646331"/>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a:latin typeface="Arial"/>
                <a:ea typeface="Arial"/>
                <a:cs typeface="Arial"/>
                <a:sym typeface="Arial"/>
              </a:defRPr>
            </a:pPr>
            <a:r>
              <a:rPr u="sng" dirty="0" err="1"/>
              <a:t>Normativa</a:t>
            </a:r>
            <a:r>
              <a:rPr u="sng" dirty="0"/>
              <a:t> </a:t>
            </a:r>
            <a:r>
              <a:rPr u="sng" dirty="0" err="1"/>
              <a:t>estatal</a:t>
            </a:r>
            <a:r>
              <a:rPr dirty="0"/>
              <a:t>: RD 7/2015 </a:t>
            </a:r>
            <a:r>
              <a:rPr dirty="0" err="1"/>
              <a:t>por</a:t>
            </a:r>
            <a:r>
              <a:rPr dirty="0"/>
              <a:t> el que se </a:t>
            </a:r>
            <a:r>
              <a:rPr dirty="0" err="1"/>
              <a:t>aprueba</a:t>
            </a:r>
            <a:r>
              <a:rPr dirty="0"/>
              <a:t> el</a:t>
            </a:r>
            <a:r>
              <a:rPr b="1" dirty="0"/>
              <a:t> TRLSRU</a:t>
            </a:r>
          </a:p>
        </p:txBody>
      </p:sp>
      <p:sp>
        <p:nvSpPr>
          <p:cNvPr id="236" name="Shape 236"/>
          <p:cNvSpPr/>
          <p:nvPr/>
        </p:nvSpPr>
        <p:spPr>
          <a:xfrm>
            <a:off x="3836931" y="4440952"/>
            <a:ext cx="4586608"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u="sng" dirty="0" err="1"/>
              <a:t>Normativa</a:t>
            </a:r>
            <a:r>
              <a:rPr u="sng" dirty="0"/>
              <a:t> </a:t>
            </a:r>
            <a:r>
              <a:rPr u="sng" dirty="0" err="1"/>
              <a:t>autonómica</a:t>
            </a:r>
            <a:r>
              <a:rPr u="sng" dirty="0"/>
              <a:t> </a:t>
            </a:r>
            <a:r>
              <a:rPr dirty="0" err="1"/>
              <a:t>correspondiente</a:t>
            </a:r>
            <a:endParaRPr dirty="0"/>
          </a:p>
        </p:txBody>
      </p:sp>
      <p:sp>
        <p:nvSpPr>
          <p:cNvPr id="10" name="Elipse 9"/>
          <p:cNvSpPr/>
          <p:nvPr/>
        </p:nvSpPr>
        <p:spPr>
          <a:xfrm>
            <a:off x="1097844" y="3368224"/>
            <a:ext cx="2136516" cy="1210331"/>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cSld>
  <p:clrMapOvr>
    <a:masterClrMapping/>
  </p:clrMapOvr>
  <p:transition spd="slow"/>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8" name="Shape 238"/>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46</a:t>
            </a:fld>
            <a:endParaRPr/>
          </a:p>
        </p:txBody>
      </p:sp>
      <p:sp>
        <p:nvSpPr>
          <p:cNvPr id="239" name="Shape 239"/>
          <p:cNvSpPr/>
          <p:nvPr/>
        </p:nvSpPr>
        <p:spPr>
          <a:xfrm>
            <a:off x="7836" y="85618"/>
            <a:ext cx="9148523" cy="11582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REGULACIÓN RESPONSABILIDAD PATRIMONIAL EN EL ÁMB. URBANÍSTICO</a:t>
            </a:r>
          </a:p>
        </p:txBody>
      </p:sp>
      <p:sp>
        <p:nvSpPr>
          <p:cNvPr id="240" name="Shape 240"/>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41" name="Shape 241"/>
          <p:cNvSpPr/>
          <p:nvPr/>
        </p:nvSpPr>
        <p:spPr>
          <a:xfrm>
            <a:off x="519953" y="3625486"/>
            <a:ext cx="1495510"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t>Legislación</a:t>
            </a:r>
          </a:p>
        </p:txBody>
      </p:sp>
      <p:sp>
        <p:nvSpPr>
          <p:cNvPr id="242" name="Shape 242"/>
          <p:cNvSpPr/>
          <p:nvPr/>
        </p:nvSpPr>
        <p:spPr>
          <a:xfrm flipV="1">
            <a:off x="2104060" y="3189276"/>
            <a:ext cx="470467" cy="470468"/>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43" name="Shape 243"/>
          <p:cNvSpPr/>
          <p:nvPr/>
        </p:nvSpPr>
        <p:spPr>
          <a:xfrm>
            <a:off x="2104327" y="4159423"/>
            <a:ext cx="469933" cy="46993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44" name="Shape 244"/>
          <p:cNvSpPr/>
          <p:nvPr/>
        </p:nvSpPr>
        <p:spPr>
          <a:xfrm>
            <a:off x="5047536" y="4542552"/>
            <a:ext cx="3804092"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p>
            <a:pPr algn="just">
              <a:defRPr>
                <a:latin typeface="Arial"/>
                <a:ea typeface="Arial"/>
                <a:cs typeface="Arial"/>
                <a:sym typeface="Arial"/>
              </a:defRPr>
            </a:pPr>
            <a:r>
              <a:rPr lang="es-ES" b="1" dirty="0"/>
              <a:t>SUPUESTOS INDEMNIZATORIOS</a:t>
            </a:r>
            <a:endParaRPr b="1" dirty="0"/>
          </a:p>
        </p:txBody>
      </p:sp>
      <p:sp>
        <p:nvSpPr>
          <p:cNvPr id="245" name="Shape 245"/>
          <p:cNvSpPr/>
          <p:nvPr/>
        </p:nvSpPr>
        <p:spPr>
          <a:xfrm>
            <a:off x="2924735" y="4542552"/>
            <a:ext cx="1137311"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p>
            <a:pPr algn="just">
              <a:defRPr b="1">
                <a:latin typeface="Arial"/>
                <a:ea typeface="Arial"/>
                <a:cs typeface="Arial"/>
                <a:sym typeface="Arial"/>
              </a:defRPr>
            </a:pPr>
            <a:r>
              <a:rPr b="0" dirty="0" err="1"/>
              <a:t>excepción</a:t>
            </a:r>
            <a:endParaRPr dirty="0"/>
          </a:p>
        </p:txBody>
      </p:sp>
      <p:sp>
        <p:nvSpPr>
          <p:cNvPr id="11" name="Shape 169"/>
          <p:cNvSpPr/>
          <p:nvPr/>
        </p:nvSpPr>
        <p:spPr>
          <a:xfrm>
            <a:off x="4582097" y="3107484"/>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2" name="Shape 169"/>
          <p:cNvSpPr/>
          <p:nvPr/>
        </p:nvSpPr>
        <p:spPr>
          <a:xfrm>
            <a:off x="4469010" y="4727218"/>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3" name="Shape 244"/>
          <p:cNvSpPr/>
          <p:nvPr/>
        </p:nvSpPr>
        <p:spPr>
          <a:xfrm>
            <a:off x="5381395" y="2922818"/>
            <a:ext cx="2129948"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p>
            <a:pPr algn="just">
              <a:defRPr>
                <a:latin typeface="Arial"/>
                <a:ea typeface="Arial"/>
                <a:cs typeface="Arial"/>
                <a:sym typeface="Arial"/>
              </a:defRPr>
            </a:pPr>
            <a:r>
              <a:rPr b="1" dirty="0"/>
              <a:t>NO </a:t>
            </a:r>
            <a:r>
              <a:rPr b="1" dirty="0" err="1"/>
              <a:t>indemnizable</a:t>
            </a:r>
            <a:endParaRPr b="1" dirty="0"/>
          </a:p>
        </p:txBody>
      </p:sp>
      <p:sp>
        <p:nvSpPr>
          <p:cNvPr id="14" name="Shape 244"/>
          <p:cNvSpPr/>
          <p:nvPr/>
        </p:nvSpPr>
        <p:spPr>
          <a:xfrm>
            <a:off x="2924735" y="2922818"/>
            <a:ext cx="1480258"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p>
            <a:pPr algn="just">
              <a:defRPr>
                <a:latin typeface="Arial"/>
                <a:ea typeface="Arial"/>
                <a:cs typeface="Arial"/>
                <a:sym typeface="Arial"/>
              </a:defRPr>
            </a:pPr>
            <a:r>
              <a:rPr dirty="0" err="1"/>
              <a:t>regla</a:t>
            </a:r>
            <a:r>
              <a:rPr dirty="0"/>
              <a:t> general</a:t>
            </a:r>
            <a:endParaRPr b="1" dirty="0"/>
          </a:p>
        </p:txBody>
      </p:sp>
      <p:sp>
        <p:nvSpPr>
          <p:cNvPr id="15" name="Elipse 14"/>
          <p:cNvSpPr/>
          <p:nvPr/>
        </p:nvSpPr>
        <p:spPr>
          <a:xfrm>
            <a:off x="449692" y="3396183"/>
            <a:ext cx="1458239" cy="832917"/>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cSld>
  <p:clrMapOvr>
    <a:masterClrMapping/>
  </p:clrMapOvr>
  <p:transition spd="slow"/>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7" name="Shape 247"/>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47</a:t>
            </a:fld>
            <a:endParaRPr/>
          </a:p>
        </p:txBody>
      </p:sp>
      <p:sp>
        <p:nvSpPr>
          <p:cNvPr id="248" name="Shape 248"/>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49" name="Shape 249"/>
          <p:cNvSpPr/>
          <p:nvPr/>
        </p:nvSpPr>
        <p:spPr>
          <a:xfrm>
            <a:off x="3598195" y="905468"/>
            <a:ext cx="1825523" cy="24842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a:latin typeface="Arial"/>
                <a:ea typeface="Arial"/>
                <a:cs typeface="Arial"/>
                <a:sym typeface="Arial"/>
              </a:defRPr>
            </a:pPr>
            <a:endParaRPr dirty="0"/>
          </a:p>
          <a:p>
            <a:pPr algn="just">
              <a:defRPr>
                <a:latin typeface="Arial"/>
                <a:ea typeface="Arial"/>
                <a:cs typeface="Arial"/>
                <a:sym typeface="Arial"/>
              </a:defRPr>
            </a:pPr>
            <a:endParaRPr dirty="0"/>
          </a:p>
          <a:p>
            <a:pPr algn="just">
              <a:defRPr>
                <a:latin typeface="Arial"/>
                <a:ea typeface="Arial"/>
                <a:cs typeface="Arial"/>
                <a:sym typeface="Arial"/>
              </a:defRPr>
            </a:pPr>
            <a:endParaRPr dirty="0"/>
          </a:p>
          <a:p>
            <a:pPr algn="just">
              <a:defRPr>
                <a:latin typeface="Arial"/>
                <a:ea typeface="Arial"/>
                <a:cs typeface="Arial"/>
                <a:sym typeface="Arial"/>
              </a:defRPr>
            </a:pPr>
            <a:endParaRPr dirty="0"/>
          </a:p>
          <a:p>
            <a:pPr algn="just">
              <a:defRPr>
                <a:latin typeface="Arial"/>
                <a:ea typeface="Arial"/>
                <a:cs typeface="Arial"/>
                <a:sym typeface="Arial"/>
              </a:defRPr>
            </a:pPr>
            <a:r>
              <a:rPr dirty="0"/>
              <a:t>Art. </a:t>
            </a:r>
            <a:r>
              <a:rPr b="1" dirty="0"/>
              <a:t>4 TRLSRU</a:t>
            </a:r>
          </a:p>
          <a:p>
            <a:pPr algn="just">
              <a:defRPr i="1">
                <a:latin typeface="Arial"/>
                <a:ea typeface="Arial"/>
                <a:cs typeface="Arial"/>
                <a:sym typeface="Arial"/>
              </a:defRPr>
            </a:pPr>
            <a:endParaRPr b="1" dirty="0"/>
          </a:p>
          <a:p>
            <a:pPr algn="just">
              <a:defRPr i="1">
                <a:latin typeface="Arial"/>
                <a:ea typeface="Arial"/>
                <a:cs typeface="Arial"/>
                <a:sym typeface="Arial"/>
              </a:defRPr>
            </a:pPr>
            <a:endParaRPr b="1" dirty="0"/>
          </a:p>
          <a:p>
            <a:pPr algn="just">
              <a:defRPr i="1">
                <a:latin typeface="Arial"/>
                <a:ea typeface="Arial"/>
                <a:cs typeface="Arial"/>
                <a:sym typeface="Arial"/>
              </a:defRPr>
            </a:pPr>
            <a:endParaRPr b="1" dirty="0"/>
          </a:p>
        </p:txBody>
      </p:sp>
      <p:sp>
        <p:nvSpPr>
          <p:cNvPr id="250" name="Shape 250"/>
          <p:cNvSpPr/>
          <p:nvPr/>
        </p:nvSpPr>
        <p:spPr>
          <a:xfrm>
            <a:off x="372871" y="-15982"/>
            <a:ext cx="8398258" cy="1158241"/>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lgn="ctr">
              <a:defRPr sz="3600" b="1">
                <a:solidFill>
                  <a:srgbClr val="1F497D"/>
                </a:solidFill>
              </a:defRPr>
            </a:lvl1pPr>
          </a:lstStyle>
          <a:p>
            <a:r>
              <a:t>REGULACIÓN RESPONSABILIDAD PATRIMONIAL EN EL ÁMB. URBANÍSTICO</a:t>
            </a:r>
          </a:p>
        </p:txBody>
      </p:sp>
      <p:sp>
        <p:nvSpPr>
          <p:cNvPr id="251" name="Shape 251"/>
          <p:cNvSpPr/>
          <p:nvPr/>
        </p:nvSpPr>
        <p:spPr>
          <a:xfrm>
            <a:off x="4510956" y="2384355"/>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52" name="Shape 252"/>
          <p:cNvSpPr/>
          <p:nvPr/>
        </p:nvSpPr>
        <p:spPr>
          <a:xfrm>
            <a:off x="1057736" y="2994442"/>
            <a:ext cx="6906441" cy="168499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sz="1600" i="1">
                <a:latin typeface="Arial"/>
                <a:ea typeface="Arial"/>
                <a:cs typeface="Arial"/>
                <a:sym typeface="Arial"/>
              </a:defRPr>
            </a:pPr>
            <a:r>
              <a:t>“La ordenación territorial y la urbanística son funciones públicas no susceptibles de transacción que organizan y definen el uso del territorio y del suelo de acuerdo con el interés general, determinando las facultades y deberes del derecho de propiedad del suelo conforme al destino de éste.</a:t>
            </a:r>
            <a:r>
              <a:rPr b="1"/>
              <a:t> Esta determinación no confiere derecho a exigir indemnización, salvo en los casos expresamente establecidos en las leyes.”</a:t>
            </a:r>
          </a:p>
        </p:txBody>
      </p:sp>
      <p:sp>
        <p:nvSpPr>
          <p:cNvPr id="253" name="Shape 253"/>
          <p:cNvSpPr/>
          <p:nvPr/>
        </p:nvSpPr>
        <p:spPr>
          <a:xfrm>
            <a:off x="1890255" y="5163495"/>
            <a:ext cx="5363490" cy="646331"/>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b="1">
                <a:latin typeface="Arial"/>
                <a:ea typeface="Arial"/>
                <a:cs typeface="Arial"/>
                <a:sym typeface="Arial"/>
              </a:defRPr>
            </a:pPr>
            <a:r>
              <a:rPr b="0" dirty="0" err="1">
                <a:solidFill>
                  <a:srgbClr val="FF0000"/>
                </a:solidFill>
              </a:rPr>
              <a:t>toda</a:t>
            </a:r>
            <a:r>
              <a:rPr b="0" dirty="0">
                <a:solidFill>
                  <a:srgbClr val="FF0000"/>
                </a:solidFill>
              </a:rPr>
              <a:t> </a:t>
            </a:r>
            <a:r>
              <a:rPr b="0" dirty="0" err="1">
                <a:solidFill>
                  <a:srgbClr val="FF0000"/>
                </a:solidFill>
              </a:rPr>
              <a:t>posibilidad</a:t>
            </a:r>
            <a:r>
              <a:rPr b="0" dirty="0">
                <a:solidFill>
                  <a:srgbClr val="FF0000"/>
                </a:solidFill>
              </a:rPr>
              <a:t> </a:t>
            </a:r>
            <a:r>
              <a:rPr b="0" dirty="0" err="1">
                <a:solidFill>
                  <a:srgbClr val="FF0000"/>
                </a:solidFill>
              </a:rPr>
              <a:t>indemnizatoria</a:t>
            </a:r>
            <a:r>
              <a:rPr b="0" dirty="0">
                <a:solidFill>
                  <a:srgbClr val="FF0000"/>
                </a:solidFill>
              </a:rPr>
              <a:t> </a:t>
            </a:r>
            <a:r>
              <a:rPr dirty="0">
                <a:solidFill>
                  <a:srgbClr val="FF0000"/>
                </a:solidFill>
              </a:rPr>
              <a:t>debe </a:t>
            </a:r>
            <a:r>
              <a:rPr dirty="0" err="1">
                <a:solidFill>
                  <a:srgbClr val="FF0000"/>
                </a:solidFill>
              </a:rPr>
              <a:t>estar</a:t>
            </a:r>
            <a:r>
              <a:rPr dirty="0">
                <a:solidFill>
                  <a:srgbClr val="FF0000"/>
                </a:solidFill>
              </a:rPr>
              <a:t> </a:t>
            </a:r>
            <a:r>
              <a:rPr dirty="0" err="1">
                <a:solidFill>
                  <a:srgbClr val="FF0000"/>
                </a:solidFill>
              </a:rPr>
              <a:t>prevista</a:t>
            </a:r>
            <a:r>
              <a:rPr b="0" dirty="0">
                <a:solidFill>
                  <a:srgbClr val="FF0000"/>
                </a:solidFill>
              </a:rPr>
              <a:t> </a:t>
            </a:r>
            <a:r>
              <a:rPr b="0" dirty="0" err="1">
                <a:solidFill>
                  <a:srgbClr val="FF0000"/>
                </a:solidFill>
              </a:rPr>
              <a:t>en</a:t>
            </a:r>
            <a:r>
              <a:rPr b="0" dirty="0">
                <a:solidFill>
                  <a:srgbClr val="FF0000"/>
                </a:solidFill>
              </a:rPr>
              <a:t> una </a:t>
            </a:r>
            <a:r>
              <a:rPr b="0" dirty="0" err="1">
                <a:solidFill>
                  <a:srgbClr val="FF0000"/>
                </a:solidFill>
              </a:rPr>
              <a:t>norma</a:t>
            </a:r>
            <a:r>
              <a:rPr b="0" dirty="0">
                <a:solidFill>
                  <a:srgbClr val="FF0000"/>
                </a:solidFill>
              </a:rPr>
              <a:t> con </a:t>
            </a:r>
            <a:r>
              <a:rPr b="0" dirty="0" err="1">
                <a:solidFill>
                  <a:srgbClr val="FF0000"/>
                </a:solidFill>
              </a:rPr>
              <a:t>rango</a:t>
            </a:r>
            <a:r>
              <a:rPr b="0" dirty="0">
                <a:solidFill>
                  <a:srgbClr val="FF0000"/>
                </a:solidFill>
              </a:rPr>
              <a:t> del </a:t>
            </a:r>
            <a:r>
              <a:rPr dirty="0">
                <a:solidFill>
                  <a:srgbClr val="FF0000"/>
                </a:solidFill>
              </a:rPr>
              <a:t>ley.</a:t>
            </a:r>
          </a:p>
        </p:txBody>
      </p:sp>
      <p:sp>
        <p:nvSpPr>
          <p:cNvPr id="254" name="Shape 254"/>
          <p:cNvSpPr/>
          <p:nvPr/>
        </p:nvSpPr>
        <p:spPr>
          <a:xfrm>
            <a:off x="4510956" y="4581455"/>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0" name="Rectángulo 9"/>
          <p:cNvSpPr/>
          <p:nvPr/>
        </p:nvSpPr>
        <p:spPr>
          <a:xfrm>
            <a:off x="992063" y="2959389"/>
            <a:ext cx="7156855" cy="1647569"/>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 name="Shape 256"/>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48</a:t>
            </a:fld>
            <a:endParaRPr/>
          </a:p>
        </p:txBody>
      </p:sp>
      <p:sp>
        <p:nvSpPr>
          <p:cNvPr id="257" name="Shape 257"/>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a:t>
            </a:r>
          </a:p>
        </p:txBody>
      </p:sp>
      <p:sp>
        <p:nvSpPr>
          <p:cNvPr id="258" name="Shape 258"/>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59" name="Shape 259"/>
          <p:cNvSpPr/>
          <p:nvPr/>
        </p:nvSpPr>
        <p:spPr>
          <a:xfrm>
            <a:off x="2308797" y="3174294"/>
            <a:ext cx="4785862"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b="1">
                <a:latin typeface="Arial"/>
                <a:ea typeface="Arial"/>
                <a:cs typeface="Arial"/>
                <a:sym typeface="Arial"/>
              </a:defRPr>
            </a:lvl1pPr>
          </a:lstStyle>
          <a:p>
            <a:r>
              <a:rPr lang="es-ES" dirty="0"/>
              <a:t>  </a:t>
            </a:r>
            <a:r>
              <a:rPr dirty="0"/>
              <a:t>48 TRLSRU</a:t>
            </a:r>
            <a:r>
              <a:rPr lang="es-ES" dirty="0"/>
              <a:t>    +    supuestos autonómicos</a:t>
            </a:r>
            <a:endParaRPr dirty="0"/>
          </a:p>
        </p:txBody>
      </p:sp>
      <p:sp>
        <p:nvSpPr>
          <p:cNvPr id="260" name="Shape 260"/>
          <p:cNvSpPr/>
          <p:nvPr/>
        </p:nvSpPr>
        <p:spPr>
          <a:xfrm>
            <a:off x="4378897" y="2454877"/>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61" name="Shape 261"/>
          <p:cNvSpPr/>
          <p:nvPr/>
        </p:nvSpPr>
        <p:spPr>
          <a:xfrm>
            <a:off x="3445903" y="1887712"/>
            <a:ext cx="2252194"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“numerus apertus”</a:t>
            </a:r>
          </a:p>
        </p:txBody>
      </p:sp>
      <p:sp>
        <p:nvSpPr>
          <p:cNvPr id="262" name="Shape 262"/>
          <p:cNvSpPr/>
          <p:nvPr/>
        </p:nvSpPr>
        <p:spPr>
          <a:xfrm>
            <a:off x="2790614" y="4396995"/>
            <a:ext cx="3582967" cy="1200329"/>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i="1">
                <a:latin typeface="Arial"/>
                <a:ea typeface="Arial"/>
                <a:cs typeface="Arial"/>
                <a:sym typeface="Arial"/>
              </a:defRPr>
            </a:lvl1pPr>
          </a:lstStyle>
          <a:p>
            <a:r>
              <a:rPr dirty="0"/>
              <a:t>STC 61/1997: las CCAA </a:t>
            </a:r>
            <a:r>
              <a:rPr dirty="0" err="1"/>
              <a:t>pueden</a:t>
            </a:r>
            <a:r>
              <a:rPr dirty="0"/>
              <a:t> </a:t>
            </a:r>
            <a:r>
              <a:rPr dirty="0" err="1"/>
              <a:t>establecer</a:t>
            </a:r>
            <a:r>
              <a:rPr dirty="0"/>
              <a:t> </a:t>
            </a:r>
            <a:r>
              <a:rPr dirty="0" err="1"/>
              <a:t>otros</a:t>
            </a:r>
            <a:r>
              <a:rPr dirty="0"/>
              <a:t> </a:t>
            </a:r>
            <a:r>
              <a:rPr dirty="0" err="1"/>
              <a:t>supuestos</a:t>
            </a:r>
            <a:r>
              <a:rPr dirty="0"/>
              <a:t> </a:t>
            </a:r>
            <a:r>
              <a:rPr dirty="0" err="1"/>
              <a:t>siempre</a:t>
            </a:r>
            <a:r>
              <a:rPr dirty="0"/>
              <a:t> </a:t>
            </a:r>
            <a:r>
              <a:rPr dirty="0" err="1"/>
              <a:t>respeten</a:t>
            </a:r>
            <a:r>
              <a:rPr dirty="0"/>
              <a:t> </a:t>
            </a:r>
            <a:r>
              <a:rPr dirty="0" err="1"/>
              <a:t>aquellas</a:t>
            </a:r>
            <a:r>
              <a:rPr dirty="0"/>
              <a:t> </a:t>
            </a:r>
            <a:r>
              <a:rPr dirty="0" err="1"/>
              <a:t>normas</a:t>
            </a:r>
            <a:r>
              <a:rPr dirty="0"/>
              <a:t> </a:t>
            </a:r>
            <a:r>
              <a:rPr dirty="0" err="1"/>
              <a:t>estatales</a:t>
            </a:r>
            <a:r>
              <a:rPr lang="es-ES" dirty="0"/>
              <a:t>.</a:t>
            </a:r>
            <a:endParaRPr dirty="0"/>
          </a:p>
        </p:txBody>
      </p:sp>
      <p:sp>
        <p:nvSpPr>
          <p:cNvPr id="10" name="Rectángulo 9"/>
          <p:cNvSpPr/>
          <p:nvPr/>
        </p:nvSpPr>
        <p:spPr>
          <a:xfrm>
            <a:off x="2073918" y="3040057"/>
            <a:ext cx="5255621" cy="55717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1" name="Shape 260"/>
          <p:cNvSpPr/>
          <p:nvPr/>
        </p:nvSpPr>
        <p:spPr>
          <a:xfrm>
            <a:off x="4429281" y="3701970"/>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2" name="Rectángulo 11"/>
          <p:cNvSpPr/>
          <p:nvPr/>
        </p:nvSpPr>
        <p:spPr>
          <a:xfrm>
            <a:off x="2630767" y="4349593"/>
            <a:ext cx="3989842" cy="119816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5" name="Shape 265"/>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49</a:t>
            </a:fld>
            <a:endParaRPr/>
          </a:p>
        </p:txBody>
      </p:sp>
      <p:sp>
        <p:nvSpPr>
          <p:cNvPr id="266" name="Shape 266"/>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267" name="Shape 267"/>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68" name="Shape 268"/>
          <p:cNvSpPr/>
          <p:nvPr/>
        </p:nvSpPr>
        <p:spPr>
          <a:xfrm>
            <a:off x="1076264" y="4733010"/>
            <a:ext cx="7184902" cy="11507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marL="180473" indent="-180473" algn="just">
              <a:buSzPct val="100000"/>
              <a:buChar char="-"/>
              <a:defRPr>
                <a:latin typeface="Arial"/>
                <a:ea typeface="Arial"/>
                <a:cs typeface="Arial"/>
                <a:sym typeface="Arial"/>
              </a:defRPr>
            </a:pPr>
            <a:r>
              <a:rPr dirty="0" err="1"/>
              <a:t>Siempre</a:t>
            </a:r>
            <a:r>
              <a:rPr dirty="0"/>
              <a:t> que se </a:t>
            </a:r>
            <a:r>
              <a:rPr dirty="0" err="1"/>
              <a:t>produzca</a:t>
            </a:r>
            <a:r>
              <a:rPr dirty="0"/>
              <a:t> </a:t>
            </a:r>
            <a:r>
              <a:rPr b="1" dirty="0"/>
              <a:t>antes de </a:t>
            </a:r>
            <a:r>
              <a:rPr b="1" dirty="0" err="1"/>
              <a:t>transcurrir</a:t>
            </a:r>
            <a:r>
              <a:rPr b="1" dirty="0"/>
              <a:t> </a:t>
            </a:r>
            <a:r>
              <a:rPr b="1" dirty="0" err="1"/>
              <a:t>los</a:t>
            </a:r>
            <a:r>
              <a:rPr b="1" dirty="0"/>
              <a:t> </a:t>
            </a:r>
            <a:r>
              <a:rPr b="1" dirty="0" err="1"/>
              <a:t>plazos</a:t>
            </a:r>
            <a:r>
              <a:rPr dirty="0"/>
              <a:t> </a:t>
            </a:r>
            <a:r>
              <a:rPr dirty="0" err="1"/>
              <a:t>previstos</a:t>
            </a:r>
            <a:r>
              <a:rPr dirty="0"/>
              <a:t> para </a:t>
            </a:r>
            <a:r>
              <a:rPr dirty="0" err="1"/>
              <a:t>su</a:t>
            </a:r>
            <a:r>
              <a:rPr dirty="0"/>
              <a:t> </a:t>
            </a:r>
            <a:r>
              <a:rPr dirty="0" err="1"/>
              <a:t>desarrollo</a:t>
            </a:r>
            <a:r>
              <a:rPr dirty="0"/>
              <a:t>. </a:t>
            </a:r>
          </a:p>
          <a:p>
            <a:pPr marL="180473" indent="-180473" algn="just">
              <a:buSzPct val="100000"/>
              <a:buChar char="-"/>
              <a:defRPr>
                <a:latin typeface="Arial"/>
                <a:ea typeface="Arial"/>
                <a:cs typeface="Arial"/>
                <a:sym typeface="Arial"/>
              </a:defRPr>
            </a:pPr>
            <a:r>
              <a:rPr dirty="0"/>
              <a:t>O, </a:t>
            </a:r>
            <a:r>
              <a:rPr dirty="0" err="1"/>
              <a:t>transcurridos</a:t>
            </a:r>
            <a:r>
              <a:rPr dirty="0"/>
              <a:t> </a:t>
            </a:r>
            <a:r>
              <a:rPr dirty="0" err="1"/>
              <a:t>éstos</a:t>
            </a:r>
            <a:r>
              <a:rPr dirty="0"/>
              <a:t>, </a:t>
            </a:r>
            <a:r>
              <a:rPr dirty="0" err="1"/>
              <a:t>si</a:t>
            </a:r>
            <a:r>
              <a:rPr dirty="0"/>
              <a:t> la </a:t>
            </a:r>
            <a:r>
              <a:rPr dirty="0" err="1"/>
              <a:t>ejecución</a:t>
            </a:r>
            <a:r>
              <a:rPr dirty="0"/>
              <a:t> </a:t>
            </a:r>
            <a:r>
              <a:rPr b="1" dirty="0"/>
              <a:t>no se </a:t>
            </a:r>
            <a:r>
              <a:rPr b="1" dirty="0" err="1"/>
              <a:t>hubiere</a:t>
            </a:r>
            <a:r>
              <a:rPr b="1" dirty="0"/>
              <a:t> </a:t>
            </a:r>
            <a:r>
              <a:rPr b="1" dirty="0" err="1"/>
              <a:t>llevado</a:t>
            </a:r>
            <a:r>
              <a:rPr b="1" dirty="0"/>
              <a:t> a </a:t>
            </a:r>
            <a:r>
              <a:rPr b="1" dirty="0" err="1"/>
              <a:t>efecto</a:t>
            </a:r>
            <a:r>
              <a:rPr b="1" dirty="0"/>
              <a:t> </a:t>
            </a:r>
            <a:r>
              <a:rPr b="1" dirty="0" err="1"/>
              <a:t>por</a:t>
            </a:r>
            <a:r>
              <a:rPr b="1" dirty="0"/>
              <a:t> </a:t>
            </a:r>
            <a:r>
              <a:rPr b="1" dirty="0" err="1"/>
              <a:t>causas</a:t>
            </a:r>
            <a:r>
              <a:rPr b="1" dirty="0"/>
              <a:t> </a:t>
            </a:r>
            <a:r>
              <a:rPr b="1" dirty="0" err="1"/>
              <a:t>imputables</a:t>
            </a:r>
            <a:r>
              <a:rPr b="1" dirty="0"/>
              <a:t> a la </a:t>
            </a:r>
            <a:r>
              <a:rPr b="1" dirty="0" err="1"/>
              <a:t>Administración</a:t>
            </a:r>
            <a:r>
              <a:rPr b="1" dirty="0"/>
              <a:t>.</a:t>
            </a:r>
          </a:p>
        </p:txBody>
      </p:sp>
      <p:sp>
        <p:nvSpPr>
          <p:cNvPr id="269" name="Shape 269"/>
          <p:cNvSpPr/>
          <p:nvPr/>
        </p:nvSpPr>
        <p:spPr>
          <a:xfrm>
            <a:off x="2633104" y="1952946"/>
            <a:ext cx="4071222"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ALTERACIÓN POR CAMBIO DE ORDENACIÓN (48.a) TRLSRU) </a:t>
            </a:r>
          </a:p>
        </p:txBody>
      </p:sp>
      <p:sp>
        <p:nvSpPr>
          <p:cNvPr id="270" name="Shape 270"/>
          <p:cNvSpPr/>
          <p:nvPr/>
        </p:nvSpPr>
        <p:spPr>
          <a:xfrm flipH="1">
            <a:off x="2556173" y="3045910"/>
            <a:ext cx="779275" cy="482208"/>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71" name="Shape 271"/>
          <p:cNvSpPr/>
          <p:nvPr/>
        </p:nvSpPr>
        <p:spPr>
          <a:xfrm>
            <a:off x="5172767" y="3048701"/>
            <a:ext cx="871213" cy="433149"/>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72" name="Shape 272"/>
          <p:cNvSpPr/>
          <p:nvPr/>
        </p:nvSpPr>
        <p:spPr>
          <a:xfrm>
            <a:off x="955971" y="3765008"/>
            <a:ext cx="3200404" cy="6173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err="1"/>
              <a:t>condiciones</a:t>
            </a:r>
            <a:r>
              <a:rPr dirty="0"/>
              <a:t> de </a:t>
            </a:r>
            <a:r>
              <a:rPr dirty="0" err="1"/>
              <a:t>ejercicio</a:t>
            </a:r>
            <a:r>
              <a:rPr dirty="0"/>
              <a:t> de la </a:t>
            </a:r>
            <a:r>
              <a:rPr dirty="0" err="1"/>
              <a:t>ejecución</a:t>
            </a:r>
            <a:r>
              <a:rPr dirty="0"/>
              <a:t> de la </a:t>
            </a:r>
            <a:r>
              <a:rPr dirty="0" err="1"/>
              <a:t>urbanización</a:t>
            </a:r>
            <a:endParaRPr dirty="0"/>
          </a:p>
        </p:txBody>
      </p:sp>
      <p:sp>
        <p:nvSpPr>
          <p:cNvPr id="273" name="Shape 273"/>
          <p:cNvSpPr/>
          <p:nvPr/>
        </p:nvSpPr>
        <p:spPr>
          <a:xfrm>
            <a:off x="4873433" y="3786732"/>
            <a:ext cx="3200404" cy="6173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err="1"/>
              <a:t>condiciones</a:t>
            </a:r>
            <a:r>
              <a:rPr dirty="0"/>
              <a:t> de </a:t>
            </a:r>
            <a:r>
              <a:rPr dirty="0" err="1"/>
              <a:t>participación</a:t>
            </a:r>
            <a:r>
              <a:rPr dirty="0"/>
              <a:t> de </a:t>
            </a:r>
            <a:r>
              <a:rPr dirty="0" err="1"/>
              <a:t>los</a:t>
            </a:r>
            <a:r>
              <a:rPr dirty="0"/>
              <a:t> </a:t>
            </a:r>
            <a:r>
              <a:rPr dirty="0" err="1"/>
              <a:t>propietarios</a:t>
            </a:r>
            <a:endParaRPr dirty="0"/>
          </a:p>
        </p:txBody>
      </p:sp>
      <p:sp>
        <p:nvSpPr>
          <p:cNvPr id="11" name="Rectángulo 10"/>
          <p:cNvSpPr/>
          <p:nvPr/>
        </p:nvSpPr>
        <p:spPr>
          <a:xfrm>
            <a:off x="2556173" y="1788401"/>
            <a:ext cx="3721317" cy="946451"/>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2" name="Rectángulo 11"/>
          <p:cNvSpPr/>
          <p:nvPr/>
        </p:nvSpPr>
        <p:spPr>
          <a:xfrm>
            <a:off x="4873433" y="3739453"/>
            <a:ext cx="3132233" cy="78199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3" name="Rectángulo 12"/>
          <p:cNvSpPr/>
          <p:nvPr/>
        </p:nvSpPr>
        <p:spPr>
          <a:xfrm>
            <a:off x="955971" y="3755688"/>
            <a:ext cx="3132233" cy="78199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 solución</a:t>
            </a:r>
            <a:br>
              <a:rPr lang="es-ES" dirty="0"/>
            </a:br>
            <a:endParaRPr lang="es-ES" dirty="0"/>
          </a:p>
        </p:txBody>
      </p:sp>
      <p:sp>
        <p:nvSpPr>
          <p:cNvPr id="6" name="Marcador de contenido 5"/>
          <p:cNvSpPr>
            <a:spLocks noGrp="1"/>
          </p:cNvSpPr>
          <p:nvPr>
            <p:ph sz="half" idx="2"/>
          </p:nvPr>
        </p:nvSpPr>
        <p:spPr>
          <a:xfrm>
            <a:off x="615820" y="1548882"/>
            <a:ext cx="7885950" cy="4819261"/>
          </a:xfrm>
        </p:spPr>
        <p:txBody>
          <a:bodyPr>
            <a:normAutofit fontScale="85000" lnSpcReduction="10000"/>
          </a:bodyPr>
          <a:lstStyle/>
          <a:p>
            <a:pPr algn="just"/>
            <a:r>
              <a:rPr lang="es-ES" sz="1600" dirty="0"/>
              <a:t>En el caso consultado, evidentemente </a:t>
            </a:r>
            <a:r>
              <a:rPr lang="es-ES" sz="1600" b="1" dirty="0"/>
              <a:t>la paralización de unas obras no amparadas por licencia y al parecer en clara contradicción con el planeamiento</a:t>
            </a:r>
            <a:r>
              <a:rPr lang="es-ES" sz="1600" dirty="0"/>
              <a:t> vigente da lugar, en principio, a la imputación al Ayuntamiento que ejerce una función de su competencia, cual es la disciplina urbanística. Ahora bien, según se nos dice, el reclamante </a:t>
            </a:r>
            <a:r>
              <a:rPr lang="es-ES" sz="1600" dirty="0">
                <a:solidFill>
                  <a:srgbClr val="FF0000"/>
                </a:solidFill>
              </a:rPr>
              <a:t>"conocía, desde la aprobación inicial del Plan General que la obra era contraria al mismo",</a:t>
            </a:r>
            <a:r>
              <a:rPr lang="es-ES" sz="1600" dirty="0"/>
              <a:t> circunstancia esta de la que, en nuestra opinión, se derivan dos consecuencias: A) </a:t>
            </a:r>
            <a:r>
              <a:rPr lang="es-ES" sz="1600" b="1" dirty="0"/>
              <a:t>que al acometer dichas obras ilegales si haber, ni tan siquiera solicitado una licencia (que no se le hubiera podido otorgar ), </a:t>
            </a:r>
            <a:r>
              <a:rPr lang="es-ES" sz="1600" b="1" dirty="0">
                <a:solidFill>
                  <a:srgbClr val="FF0000"/>
                </a:solidFill>
              </a:rPr>
              <a:t>el particular incurre en una forma de culpa o negligencia</a:t>
            </a:r>
            <a:r>
              <a:rPr lang="es-ES" sz="1600" b="1" dirty="0"/>
              <a:t>, y a este respecto recordamos una sentencia del Tribunal Supremo de 20 de enero de 2005 cuyo criterio, si bien referido a un caso no exactamente idéntico al que nos ocupa, permite su invocación a éste</a:t>
            </a:r>
            <a:r>
              <a:rPr lang="es-ES" sz="1600" dirty="0"/>
              <a:t>. </a:t>
            </a:r>
          </a:p>
          <a:p>
            <a:pPr algn="just"/>
            <a:r>
              <a:rPr lang="es-ES" sz="1600" dirty="0"/>
              <a:t>Dicho criterio es sencillamente la </a:t>
            </a:r>
            <a:r>
              <a:rPr lang="es-ES" sz="1600" b="1" u="sng" dirty="0"/>
              <a:t>improcedencia de indemnización por daños y perjuicio</a:t>
            </a:r>
            <a:r>
              <a:rPr lang="es-ES" sz="1600" u="sng" dirty="0"/>
              <a:t> </a:t>
            </a:r>
            <a:r>
              <a:rPr lang="es-ES" sz="1600" dirty="0"/>
              <a:t>padecidos por la suspensión de licencia si fue </a:t>
            </a:r>
            <a:r>
              <a:rPr lang="es-ES" sz="1600" b="1" u="sng" dirty="0">
                <a:solidFill>
                  <a:srgbClr val="FF0000"/>
                </a:solidFill>
              </a:rPr>
              <a:t>exclusivamente la grave conducta negligente del particular al solicitar la licencia pese a saber que no concurrían los supuestos normativamente exigibles para su concesión</a:t>
            </a:r>
            <a:r>
              <a:rPr lang="es-ES" sz="1600" dirty="0">
                <a:solidFill>
                  <a:srgbClr val="FF0000"/>
                </a:solidFill>
              </a:rPr>
              <a:t>,</a:t>
            </a:r>
            <a:r>
              <a:rPr lang="es-ES" sz="1600" dirty="0"/>
              <a:t> razón ésta por demás referible al caso consultado, en el que el particular como antes decíamos no solicitó licencia sin duda consciente de que legalmente no se le concedería, dando comienzo a las obras. B) El derecho a indemnización por la actuación de una Administración Pública </a:t>
            </a:r>
            <a:r>
              <a:rPr lang="es-ES" sz="1600" b="1" dirty="0"/>
              <a:t>requiere la producción de un daño efectivo en la esfera de bienes o derechos de los ciudadanos. En el caso consultado, ciertamente </a:t>
            </a:r>
            <a:r>
              <a:rPr lang="es-ES" sz="1600" b="1" dirty="0">
                <a:solidFill>
                  <a:srgbClr val="FF0000"/>
                </a:solidFill>
              </a:rPr>
              <a:t>el particular, a consecuencia de las determinaciones concretas del planeamiento vigente, no ostenta unos derechos a construir en su propiedad en la forma en que clandestinamente lo ha efectuado: al no existir esos derechos "conforme al Plan" difícilmente pueda admitirse un daño sobre los mismos en el caso en que el Ayuntamiento paralizase su "ejercicio".</a:t>
            </a:r>
            <a:endParaRPr lang="en-GB" sz="1600" dirty="0">
              <a:solidFill>
                <a:srgbClr val="FF0000"/>
              </a:solidFill>
            </a:endParaRPr>
          </a:p>
          <a:p>
            <a:pPr algn="just"/>
            <a:r>
              <a:rPr lang="es-ES" sz="1600" b="1" dirty="0">
                <a:solidFill>
                  <a:srgbClr val="FF0000"/>
                </a:solidFill>
              </a:rPr>
              <a:t>Los razonamientos anteriormente expuestos podrían dar lugar a valorar la ruptura del nexo causal determinante de la responsabilidad del Ayuntamiento instada frente a la acción de éste en ejercicio de sus funciones sobre disciplina urbanística.</a:t>
            </a:r>
            <a:endParaRPr lang="en-GB" sz="1600" b="1" dirty="0">
              <a:solidFill>
                <a:srgbClr val="FF0000"/>
              </a:solidFill>
            </a:endParaRPr>
          </a:p>
          <a:p>
            <a:endParaRPr lang="es-ES" sz="1550" b="1" dirty="0"/>
          </a:p>
        </p:txBody>
      </p:sp>
    </p:spTree>
    <p:extLst>
      <p:ext uri="{BB962C8B-B14F-4D97-AF65-F5344CB8AC3E}">
        <p14:creationId xmlns:p14="http://schemas.microsoft.com/office/powerpoint/2010/main" val="289334131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5" name="Shape 275"/>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50</a:t>
            </a:fld>
            <a:endParaRPr/>
          </a:p>
        </p:txBody>
      </p:sp>
      <p:sp>
        <p:nvSpPr>
          <p:cNvPr id="276" name="Shape 276"/>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77" name="Shape 277"/>
          <p:cNvSpPr/>
          <p:nvPr/>
        </p:nvSpPr>
        <p:spPr>
          <a:xfrm>
            <a:off x="2633104" y="1952946"/>
            <a:ext cx="4071222"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ALTERACIÓN POR CAMBIO DE ORDENACIÓN (48.a) TRLSRU)</a:t>
            </a:r>
          </a:p>
        </p:txBody>
      </p:sp>
      <p:sp>
        <p:nvSpPr>
          <p:cNvPr id="278" name="Shape 278"/>
          <p:cNvSpPr/>
          <p:nvPr/>
        </p:nvSpPr>
        <p:spPr>
          <a:xfrm>
            <a:off x="1556529" y="3464246"/>
            <a:ext cx="6479660" cy="2031325"/>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i="1">
                <a:latin typeface="Arial"/>
                <a:ea typeface="Arial"/>
                <a:cs typeface="Arial"/>
                <a:sym typeface="Arial"/>
              </a:defRPr>
            </a:pPr>
            <a:r>
              <a:rPr u="sng" dirty="0"/>
              <a:t>STS 16 </a:t>
            </a:r>
            <a:r>
              <a:rPr u="sng" dirty="0" err="1"/>
              <a:t>enero</a:t>
            </a:r>
            <a:r>
              <a:rPr u="sng" dirty="0"/>
              <a:t> 2013 </a:t>
            </a:r>
            <a:r>
              <a:rPr u="sng" dirty="0" err="1"/>
              <a:t>confirma</a:t>
            </a:r>
            <a:r>
              <a:rPr u="sng" dirty="0"/>
              <a:t> STSJ Cataluña 434/2009</a:t>
            </a:r>
            <a:r>
              <a:rPr dirty="0"/>
              <a:t>: </a:t>
            </a:r>
          </a:p>
          <a:p>
            <a:pPr algn="just">
              <a:defRPr i="1">
                <a:latin typeface="Arial"/>
                <a:ea typeface="Arial"/>
                <a:cs typeface="Arial"/>
                <a:sym typeface="Arial"/>
              </a:defRPr>
            </a:pPr>
            <a:endParaRPr dirty="0"/>
          </a:p>
          <a:p>
            <a:pPr algn="just">
              <a:defRPr>
                <a:latin typeface="Arial"/>
                <a:ea typeface="Arial"/>
                <a:cs typeface="Arial"/>
                <a:sym typeface="Arial"/>
              </a:defRPr>
            </a:pPr>
            <a:r>
              <a:rPr dirty="0"/>
              <a:t>El TSJ </a:t>
            </a:r>
            <a:r>
              <a:rPr dirty="0" err="1"/>
              <a:t>reconoce</a:t>
            </a:r>
            <a:r>
              <a:rPr dirty="0"/>
              <a:t> </a:t>
            </a:r>
            <a:r>
              <a:rPr dirty="0" err="1"/>
              <a:t>una</a:t>
            </a:r>
            <a:r>
              <a:rPr dirty="0"/>
              <a:t> </a:t>
            </a:r>
            <a:r>
              <a:rPr dirty="0" err="1"/>
              <a:t>indemnización</a:t>
            </a:r>
            <a:r>
              <a:rPr dirty="0"/>
              <a:t> </a:t>
            </a:r>
            <a:r>
              <a:rPr dirty="0" err="1"/>
              <a:t>en</a:t>
            </a:r>
            <a:r>
              <a:rPr dirty="0"/>
              <a:t> un </a:t>
            </a:r>
            <a:r>
              <a:rPr dirty="0" err="1"/>
              <a:t>supuesto</a:t>
            </a:r>
            <a:r>
              <a:rPr dirty="0"/>
              <a:t> de </a:t>
            </a:r>
            <a:r>
              <a:rPr dirty="0" err="1"/>
              <a:t>cambio</a:t>
            </a:r>
            <a:r>
              <a:rPr dirty="0"/>
              <a:t> del Plan General </a:t>
            </a:r>
            <a:r>
              <a:rPr dirty="0" err="1"/>
              <a:t>mediante</a:t>
            </a:r>
            <a:r>
              <a:rPr dirty="0"/>
              <a:t> el que se </a:t>
            </a:r>
            <a:r>
              <a:rPr dirty="0" err="1"/>
              <a:t>reclasifica</a:t>
            </a:r>
            <a:r>
              <a:rPr dirty="0"/>
              <a:t> el </a:t>
            </a:r>
            <a:r>
              <a:rPr dirty="0" err="1"/>
              <a:t>suelo</a:t>
            </a:r>
            <a:r>
              <a:rPr dirty="0"/>
              <a:t>, </a:t>
            </a:r>
            <a:r>
              <a:rPr dirty="0" err="1"/>
              <a:t>perdiendo</a:t>
            </a:r>
            <a:r>
              <a:rPr dirty="0"/>
              <a:t> la </a:t>
            </a:r>
            <a:r>
              <a:rPr dirty="0" err="1"/>
              <a:t>condición</a:t>
            </a:r>
            <a:r>
              <a:rPr dirty="0"/>
              <a:t> de </a:t>
            </a:r>
            <a:r>
              <a:rPr dirty="0" err="1"/>
              <a:t>suelo</a:t>
            </a:r>
            <a:r>
              <a:rPr dirty="0"/>
              <a:t> </a:t>
            </a:r>
            <a:r>
              <a:rPr dirty="0" err="1"/>
              <a:t>urbanizable</a:t>
            </a:r>
            <a:r>
              <a:rPr dirty="0"/>
              <a:t> y </a:t>
            </a:r>
            <a:r>
              <a:rPr dirty="0" err="1"/>
              <a:t>mutando</a:t>
            </a:r>
            <a:r>
              <a:rPr dirty="0"/>
              <a:t> a no </a:t>
            </a:r>
            <a:r>
              <a:rPr dirty="0" err="1"/>
              <a:t>urbanizable</a:t>
            </a:r>
            <a:r>
              <a:rPr dirty="0"/>
              <a:t>, </a:t>
            </a:r>
            <a:r>
              <a:rPr dirty="0" err="1"/>
              <a:t>tras</a:t>
            </a:r>
            <a:r>
              <a:rPr dirty="0"/>
              <a:t> </a:t>
            </a:r>
            <a:r>
              <a:rPr dirty="0" err="1"/>
              <a:t>haber</a:t>
            </a:r>
            <a:r>
              <a:rPr dirty="0"/>
              <a:t> </a:t>
            </a:r>
            <a:r>
              <a:rPr dirty="0" err="1"/>
              <a:t>cumplido</a:t>
            </a:r>
            <a:r>
              <a:rPr dirty="0"/>
              <a:t> el </a:t>
            </a:r>
            <a:r>
              <a:rPr dirty="0" err="1"/>
              <a:t>interesado</a:t>
            </a:r>
            <a:r>
              <a:rPr dirty="0"/>
              <a:t> </a:t>
            </a:r>
            <a:r>
              <a:rPr dirty="0" err="1"/>
              <a:t>los</a:t>
            </a:r>
            <a:r>
              <a:rPr dirty="0"/>
              <a:t> </a:t>
            </a:r>
            <a:r>
              <a:rPr dirty="0" err="1"/>
              <a:t>deberes</a:t>
            </a:r>
            <a:r>
              <a:rPr dirty="0"/>
              <a:t> y </a:t>
            </a:r>
            <a:r>
              <a:rPr dirty="0" err="1"/>
              <a:t>cagas</a:t>
            </a:r>
            <a:r>
              <a:rPr dirty="0"/>
              <a:t> y </a:t>
            </a:r>
            <a:r>
              <a:rPr dirty="0" err="1"/>
              <a:t>materializadas</a:t>
            </a:r>
            <a:r>
              <a:rPr dirty="0"/>
              <a:t> las </a:t>
            </a:r>
            <a:r>
              <a:rPr dirty="0" err="1"/>
              <a:t>cesiones</a:t>
            </a:r>
            <a:r>
              <a:rPr dirty="0"/>
              <a:t>.</a:t>
            </a:r>
          </a:p>
        </p:txBody>
      </p:sp>
      <p:sp>
        <p:nvSpPr>
          <p:cNvPr id="279" name="Shape 279"/>
          <p:cNvSpPr/>
          <p:nvPr/>
        </p:nvSpPr>
        <p:spPr>
          <a:xfrm>
            <a:off x="4510956" y="2708596"/>
            <a:ext cx="1" cy="617362"/>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80" name="Shape 28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8" name="Rectángulo 7"/>
          <p:cNvSpPr/>
          <p:nvPr/>
        </p:nvSpPr>
        <p:spPr>
          <a:xfrm>
            <a:off x="2633104" y="1926602"/>
            <a:ext cx="3618227" cy="78199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9" name="Rectángulo 8"/>
          <p:cNvSpPr/>
          <p:nvPr/>
        </p:nvSpPr>
        <p:spPr>
          <a:xfrm>
            <a:off x="1408636" y="3398959"/>
            <a:ext cx="6886665" cy="2219326"/>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2" name="Shape 282"/>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51</a:t>
            </a:fld>
            <a:endParaRPr/>
          </a:p>
        </p:txBody>
      </p:sp>
      <p:sp>
        <p:nvSpPr>
          <p:cNvPr id="283" name="Shape 283"/>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84" name="Shape 284"/>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285" name="Shape 285"/>
          <p:cNvSpPr/>
          <p:nvPr/>
        </p:nvSpPr>
        <p:spPr>
          <a:xfrm>
            <a:off x="2633104" y="1952946"/>
            <a:ext cx="4071222"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SITUACIÓN FUERA DE ORDENACIÓN (48.a) TRLSRU)</a:t>
            </a:r>
          </a:p>
        </p:txBody>
      </p:sp>
      <p:sp>
        <p:nvSpPr>
          <p:cNvPr id="286" name="Shape 286"/>
          <p:cNvSpPr/>
          <p:nvPr/>
        </p:nvSpPr>
        <p:spPr>
          <a:xfrm flipH="1">
            <a:off x="2965681" y="2774553"/>
            <a:ext cx="429132" cy="788115"/>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87" name="Shape 287"/>
          <p:cNvSpPr/>
          <p:nvPr/>
        </p:nvSpPr>
        <p:spPr>
          <a:xfrm>
            <a:off x="4702245" y="2774921"/>
            <a:ext cx="459591" cy="78728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88" name="Shape 288"/>
          <p:cNvSpPr/>
          <p:nvPr/>
        </p:nvSpPr>
        <p:spPr>
          <a:xfrm>
            <a:off x="828971" y="3760972"/>
            <a:ext cx="3200404" cy="8840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a:t>no </a:t>
            </a:r>
            <a:r>
              <a:rPr dirty="0" err="1"/>
              <a:t>indemnizables</a:t>
            </a:r>
            <a:r>
              <a:rPr dirty="0"/>
              <a:t> </a:t>
            </a:r>
            <a:r>
              <a:rPr dirty="0" err="1"/>
              <a:t>si</a:t>
            </a:r>
            <a:r>
              <a:rPr dirty="0"/>
              <a:t> se </a:t>
            </a:r>
            <a:r>
              <a:rPr dirty="0" err="1"/>
              <a:t>deben</a:t>
            </a:r>
            <a:r>
              <a:rPr dirty="0"/>
              <a:t> a </a:t>
            </a:r>
            <a:r>
              <a:rPr dirty="0" err="1"/>
              <a:t>cambios</a:t>
            </a:r>
            <a:r>
              <a:rPr dirty="0"/>
              <a:t> </a:t>
            </a:r>
            <a:r>
              <a:rPr dirty="0" err="1"/>
              <a:t>en</a:t>
            </a:r>
            <a:r>
              <a:rPr dirty="0"/>
              <a:t> la </a:t>
            </a:r>
            <a:r>
              <a:rPr dirty="0" err="1"/>
              <a:t>ordenación</a:t>
            </a:r>
            <a:r>
              <a:rPr dirty="0"/>
              <a:t> territorial o </a:t>
            </a:r>
            <a:r>
              <a:rPr dirty="0" err="1"/>
              <a:t>urbanística</a:t>
            </a:r>
            <a:endParaRPr dirty="0"/>
          </a:p>
        </p:txBody>
      </p:sp>
      <p:sp>
        <p:nvSpPr>
          <p:cNvPr id="289" name="Shape 289"/>
          <p:cNvSpPr/>
          <p:nvPr/>
        </p:nvSpPr>
        <p:spPr>
          <a:xfrm>
            <a:off x="4668715" y="3710726"/>
            <a:ext cx="3520875" cy="1477328"/>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a:latin typeface="Arial"/>
                <a:ea typeface="Arial"/>
                <a:cs typeface="Arial"/>
                <a:sym typeface="Arial"/>
              </a:defRPr>
            </a:lvl1pPr>
          </a:lstStyle>
          <a:p>
            <a:r>
              <a:rPr dirty="0" err="1"/>
              <a:t>puede</a:t>
            </a:r>
            <a:r>
              <a:rPr dirty="0"/>
              <a:t> </a:t>
            </a:r>
            <a:r>
              <a:rPr dirty="0" err="1"/>
              <a:t>ser</a:t>
            </a:r>
            <a:r>
              <a:rPr dirty="0"/>
              <a:t> </a:t>
            </a:r>
            <a:r>
              <a:rPr dirty="0" err="1"/>
              <a:t>indemnizable</a:t>
            </a:r>
            <a:r>
              <a:rPr dirty="0"/>
              <a:t> la </a:t>
            </a:r>
            <a:r>
              <a:rPr dirty="0" err="1"/>
              <a:t>imposibilidad</a:t>
            </a:r>
            <a:r>
              <a:rPr dirty="0"/>
              <a:t> de </a:t>
            </a:r>
            <a:r>
              <a:rPr dirty="0" err="1"/>
              <a:t>usar</a:t>
            </a:r>
            <a:r>
              <a:rPr dirty="0"/>
              <a:t> y </a:t>
            </a:r>
            <a:r>
              <a:rPr dirty="0" err="1"/>
              <a:t>disfrutar</a:t>
            </a:r>
            <a:r>
              <a:rPr dirty="0"/>
              <a:t> </a:t>
            </a:r>
            <a:r>
              <a:rPr dirty="0" err="1"/>
              <a:t>lícitamente</a:t>
            </a:r>
            <a:r>
              <a:rPr dirty="0"/>
              <a:t> de la </a:t>
            </a:r>
            <a:r>
              <a:rPr dirty="0" err="1"/>
              <a:t>construcción</a:t>
            </a:r>
            <a:r>
              <a:rPr dirty="0"/>
              <a:t> </a:t>
            </a:r>
            <a:r>
              <a:rPr dirty="0" err="1"/>
              <a:t>incursa</a:t>
            </a:r>
            <a:r>
              <a:rPr dirty="0"/>
              <a:t> </a:t>
            </a:r>
            <a:r>
              <a:rPr dirty="0" err="1"/>
              <a:t>en</a:t>
            </a:r>
            <a:r>
              <a:rPr dirty="0"/>
              <a:t> </a:t>
            </a:r>
            <a:r>
              <a:rPr dirty="0" err="1"/>
              <a:t>fuera</a:t>
            </a:r>
            <a:r>
              <a:rPr dirty="0"/>
              <a:t> de </a:t>
            </a:r>
            <a:r>
              <a:rPr dirty="0" err="1"/>
              <a:t>ordenación</a:t>
            </a:r>
            <a:r>
              <a:rPr dirty="0"/>
              <a:t> </a:t>
            </a:r>
            <a:r>
              <a:rPr dirty="0" err="1"/>
              <a:t>durante</a:t>
            </a:r>
            <a:r>
              <a:rPr dirty="0"/>
              <a:t> </a:t>
            </a:r>
            <a:r>
              <a:rPr dirty="0" err="1"/>
              <a:t>su</a:t>
            </a:r>
            <a:r>
              <a:rPr dirty="0"/>
              <a:t> </a:t>
            </a:r>
            <a:r>
              <a:rPr dirty="0" err="1"/>
              <a:t>vida</a:t>
            </a:r>
            <a:r>
              <a:rPr dirty="0"/>
              <a:t> </a:t>
            </a:r>
            <a:r>
              <a:rPr dirty="0" err="1"/>
              <a:t>útil</a:t>
            </a:r>
            <a:r>
              <a:rPr dirty="0"/>
              <a:t>.</a:t>
            </a:r>
          </a:p>
        </p:txBody>
      </p:sp>
      <p:sp>
        <p:nvSpPr>
          <p:cNvPr id="10" name="Rectángulo 9"/>
          <p:cNvSpPr/>
          <p:nvPr/>
        </p:nvSpPr>
        <p:spPr>
          <a:xfrm>
            <a:off x="2625294" y="1853367"/>
            <a:ext cx="3423814" cy="816972"/>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1" name="Rectángulo 10"/>
          <p:cNvSpPr/>
          <p:nvPr/>
        </p:nvSpPr>
        <p:spPr>
          <a:xfrm>
            <a:off x="828971" y="3760971"/>
            <a:ext cx="3127567" cy="960497"/>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2" name="Rectángulo 11"/>
          <p:cNvSpPr/>
          <p:nvPr/>
        </p:nvSpPr>
        <p:spPr>
          <a:xfrm>
            <a:off x="4543366" y="3739572"/>
            <a:ext cx="3646224" cy="1527020"/>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1" name="Shape 291"/>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52</a:t>
            </a:fld>
            <a:endParaRPr/>
          </a:p>
        </p:txBody>
      </p:sp>
      <p:sp>
        <p:nvSpPr>
          <p:cNvPr id="292" name="Shape 292"/>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293" name="Shape 293"/>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294" name="Shape 294"/>
          <p:cNvSpPr/>
          <p:nvPr/>
        </p:nvSpPr>
        <p:spPr>
          <a:xfrm>
            <a:off x="2633104" y="1952946"/>
            <a:ext cx="4071222"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SITUACIÓN FUERA DE ORDENACIÓN (48.a) TRLSRU)</a:t>
            </a:r>
          </a:p>
        </p:txBody>
      </p:sp>
      <p:sp>
        <p:nvSpPr>
          <p:cNvPr id="295" name="Shape 295"/>
          <p:cNvSpPr/>
          <p:nvPr/>
        </p:nvSpPr>
        <p:spPr>
          <a:xfrm flipH="1">
            <a:off x="2965681" y="2774554"/>
            <a:ext cx="429132" cy="78811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96" name="Shape 296"/>
          <p:cNvSpPr/>
          <p:nvPr/>
        </p:nvSpPr>
        <p:spPr>
          <a:xfrm>
            <a:off x="5156265" y="2753635"/>
            <a:ext cx="459591" cy="78728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97" name="Shape 297"/>
          <p:cNvSpPr/>
          <p:nvPr/>
        </p:nvSpPr>
        <p:spPr>
          <a:xfrm>
            <a:off x="828971" y="3760972"/>
            <a:ext cx="3608777"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a:latin typeface="Arial"/>
                <a:ea typeface="Arial"/>
                <a:cs typeface="Arial"/>
                <a:sym typeface="Arial"/>
              </a:defRPr>
            </a:lvl1pPr>
          </a:lstStyle>
          <a:p>
            <a:r>
              <a:rPr dirty="0" err="1"/>
              <a:t>regla</a:t>
            </a:r>
            <a:r>
              <a:rPr dirty="0"/>
              <a:t> general: </a:t>
            </a:r>
            <a:r>
              <a:rPr b="1" dirty="0"/>
              <a:t>no </a:t>
            </a:r>
            <a:r>
              <a:rPr b="1" dirty="0" err="1"/>
              <a:t>indemnización</a:t>
            </a:r>
            <a:endParaRPr b="1" dirty="0"/>
          </a:p>
        </p:txBody>
      </p:sp>
      <p:sp>
        <p:nvSpPr>
          <p:cNvPr id="298" name="Shape 298"/>
          <p:cNvSpPr/>
          <p:nvPr/>
        </p:nvSpPr>
        <p:spPr>
          <a:xfrm>
            <a:off x="4843265" y="3760972"/>
            <a:ext cx="2863798"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a:latin typeface="Arial"/>
                <a:ea typeface="Arial"/>
                <a:cs typeface="Arial"/>
                <a:sym typeface="Arial"/>
              </a:defRPr>
            </a:lvl1pPr>
          </a:lstStyle>
          <a:p>
            <a:r>
              <a:rPr dirty="0" err="1"/>
              <a:t>excepción</a:t>
            </a:r>
            <a:r>
              <a:rPr dirty="0"/>
              <a:t>: </a:t>
            </a:r>
            <a:r>
              <a:rPr dirty="0" err="1"/>
              <a:t>indemnización</a:t>
            </a:r>
            <a:endParaRPr dirty="0"/>
          </a:p>
        </p:txBody>
      </p:sp>
      <p:sp>
        <p:nvSpPr>
          <p:cNvPr id="300" name="Shape 300"/>
          <p:cNvSpPr/>
          <p:nvPr/>
        </p:nvSpPr>
        <p:spPr>
          <a:xfrm>
            <a:off x="5826872" y="4285602"/>
            <a:ext cx="1" cy="61736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01" name="Shape 301"/>
          <p:cNvSpPr/>
          <p:nvPr/>
        </p:nvSpPr>
        <p:spPr>
          <a:xfrm>
            <a:off x="828971" y="5096915"/>
            <a:ext cx="3450187" cy="1477328"/>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defRPr>
                <a:latin typeface="Arial"/>
                <a:ea typeface="Arial"/>
                <a:cs typeface="Arial"/>
                <a:sym typeface="Arial"/>
              </a:defRPr>
            </a:pPr>
            <a:r>
              <a:rPr i="1" u="sng" dirty="0"/>
              <a:t>STS 8 de </a:t>
            </a:r>
            <a:r>
              <a:rPr i="1" u="sng" dirty="0" err="1"/>
              <a:t>julio</a:t>
            </a:r>
            <a:r>
              <a:rPr i="1" u="sng" dirty="0"/>
              <a:t> de 2009</a:t>
            </a:r>
            <a:r>
              <a:rPr i="1" dirty="0"/>
              <a:t>:</a:t>
            </a:r>
            <a:r>
              <a:rPr dirty="0"/>
              <a:t> </a:t>
            </a:r>
            <a:r>
              <a:rPr dirty="0" err="1"/>
              <a:t>rechazo</a:t>
            </a:r>
            <a:r>
              <a:rPr dirty="0"/>
              <a:t> de </a:t>
            </a:r>
            <a:r>
              <a:rPr dirty="0" err="1"/>
              <a:t>indemnización</a:t>
            </a:r>
            <a:r>
              <a:rPr dirty="0"/>
              <a:t> </a:t>
            </a:r>
            <a:r>
              <a:rPr dirty="0" err="1"/>
              <a:t>porque</a:t>
            </a:r>
            <a:r>
              <a:rPr dirty="0"/>
              <a:t> no </a:t>
            </a:r>
            <a:r>
              <a:rPr dirty="0" err="1"/>
              <a:t>consta</a:t>
            </a:r>
            <a:r>
              <a:rPr dirty="0"/>
              <a:t> </a:t>
            </a:r>
            <a:r>
              <a:rPr dirty="0" err="1"/>
              <a:t>limitación</a:t>
            </a:r>
            <a:r>
              <a:rPr dirty="0"/>
              <a:t> del </a:t>
            </a:r>
            <a:r>
              <a:rPr dirty="0" err="1"/>
              <a:t>uso</a:t>
            </a:r>
            <a:r>
              <a:rPr dirty="0"/>
              <a:t> del </a:t>
            </a:r>
            <a:r>
              <a:rPr dirty="0" err="1"/>
              <a:t>edificio</a:t>
            </a:r>
            <a:r>
              <a:rPr dirty="0"/>
              <a:t> </a:t>
            </a:r>
            <a:r>
              <a:rPr dirty="0" err="1"/>
              <a:t>declarado</a:t>
            </a:r>
            <a:r>
              <a:rPr dirty="0"/>
              <a:t> </a:t>
            </a:r>
            <a:r>
              <a:rPr dirty="0" err="1"/>
              <a:t>fuera</a:t>
            </a:r>
            <a:r>
              <a:rPr dirty="0"/>
              <a:t> de </a:t>
            </a:r>
            <a:r>
              <a:rPr dirty="0" err="1"/>
              <a:t>ordenación</a:t>
            </a:r>
            <a:r>
              <a:rPr dirty="0"/>
              <a:t>.</a:t>
            </a:r>
          </a:p>
        </p:txBody>
      </p:sp>
      <p:sp>
        <p:nvSpPr>
          <p:cNvPr id="302" name="Shape 302"/>
          <p:cNvSpPr/>
          <p:nvPr/>
        </p:nvSpPr>
        <p:spPr>
          <a:xfrm>
            <a:off x="4843265" y="5081783"/>
            <a:ext cx="3450187" cy="1200329"/>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defRPr>
                <a:latin typeface="Arial"/>
                <a:ea typeface="Arial"/>
                <a:cs typeface="Arial"/>
                <a:sym typeface="Arial"/>
              </a:defRPr>
            </a:pPr>
            <a:r>
              <a:rPr i="1" u="sng" dirty="0"/>
              <a:t>STS 11 de </a:t>
            </a:r>
            <a:r>
              <a:rPr i="1" u="sng" dirty="0" err="1"/>
              <a:t>febrero</a:t>
            </a:r>
            <a:r>
              <a:rPr i="1" u="sng" dirty="0"/>
              <a:t> de 1989</a:t>
            </a:r>
            <a:r>
              <a:rPr i="1" dirty="0"/>
              <a:t>:</a:t>
            </a:r>
            <a:r>
              <a:rPr dirty="0"/>
              <a:t> no </a:t>
            </a:r>
            <a:r>
              <a:rPr dirty="0" err="1"/>
              <a:t>puede</a:t>
            </a:r>
            <a:r>
              <a:rPr dirty="0"/>
              <a:t> </a:t>
            </a:r>
            <a:r>
              <a:rPr dirty="0" err="1"/>
              <a:t>privarse</a:t>
            </a:r>
            <a:r>
              <a:rPr dirty="0"/>
              <a:t> del </a:t>
            </a:r>
            <a:r>
              <a:rPr dirty="0" err="1"/>
              <a:t>uso</a:t>
            </a:r>
            <a:r>
              <a:rPr dirty="0"/>
              <a:t> </a:t>
            </a:r>
            <a:r>
              <a:rPr dirty="0" err="1"/>
              <a:t>previamente</a:t>
            </a:r>
            <a:r>
              <a:rPr dirty="0"/>
              <a:t> </a:t>
            </a:r>
            <a:r>
              <a:rPr dirty="0" err="1"/>
              <a:t>autorizado</a:t>
            </a:r>
            <a:r>
              <a:rPr dirty="0"/>
              <a:t> sin la </a:t>
            </a:r>
            <a:r>
              <a:rPr dirty="0" err="1"/>
              <a:t>correspondiente</a:t>
            </a:r>
            <a:r>
              <a:rPr dirty="0"/>
              <a:t> </a:t>
            </a:r>
            <a:r>
              <a:rPr dirty="0" err="1"/>
              <a:t>indemnización</a:t>
            </a:r>
            <a:endParaRPr dirty="0"/>
          </a:p>
        </p:txBody>
      </p:sp>
      <p:sp>
        <p:nvSpPr>
          <p:cNvPr id="14" name="Rectángulo 13"/>
          <p:cNvSpPr/>
          <p:nvPr/>
        </p:nvSpPr>
        <p:spPr>
          <a:xfrm>
            <a:off x="828971" y="3760972"/>
            <a:ext cx="3608777" cy="394296"/>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5" name="Rectángulo 14"/>
          <p:cNvSpPr/>
          <p:nvPr/>
        </p:nvSpPr>
        <p:spPr>
          <a:xfrm>
            <a:off x="2624141" y="1837520"/>
            <a:ext cx="3495305" cy="912069"/>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6" name="Rectángulo 15"/>
          <p:cNvSpPr/>
          <p:nvPr/>
        </p:nvSpPr>
        <p:spPr>
          <a:xfrm>
            <a:off x="4701730" y="3736470"/>
            <a:ext cx="3013745" cy="418336"/>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7" name="Rectángulo 16"/>
          <p:cNvSpPr/>
          <p:nvPr/>
        </p:nvSpPr>
        <p:spPr>
          <a:xfrm>
            <a:off x="4804150" y="5070539"/>
            <a:ext cx="3489302" cy="1276209"/>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8" name="Rectángulo 17"/>
          <p:cNvSpPr/>
          <p:nvPr/>
        </p:nvSpPr>
        <p:spPr>
          <a:xfrm>
            <a:off x="726611" y="5070538"/>
            <a:ext cx="3626304" cy="1471745"/>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9" name="Shape 300"/>
          <p:cNvSpPr/>
          <p:nvPr/>
        </p:nvSpPr>
        <p:spPr>
          <a:xfrm>
            <a:off x="2752495" y="4328608"/>
            <a:ext cx="1" cy="61736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Tree>
  </p:cSld>
  <p:clrMapOvr>
    <a:masterClrMapping/>
  </p:clrMapOvr>
  <p:transition spd="slow"/>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4" name="Shape 304"/>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53</a:t>
            </a:fld>
            <a:endParaRPr/>
          </a:p>
        </p:txBody>
      </p:sp>
      <p:sp>
        <p:nvSpPr>
          <p:cNvPr id="305" name="Shape 305"/>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06" name="Shape 306"/>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07" name="Shape 307"/>
          <p:cNvSpPr/>
          <p:nvPr/>
        </p:nvSpPr>
        <p:spPr>
          <a:xfrm>
            <a:off x="2633104" y="1952946"/>
            <a:ext cx="4071222"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VINCULACIONES SINGULARES (48.b) TRLSRU)</a:t>
            </a:r>
          </a:p>
        </p:txBody>
      </p:sp>
      <p:sp>
        <p:nvSpPr>
          <p:cNvPr id="308" name="Shape 308"/>
          <p:cNvSpPr/>
          <p:nvPr/>
        </p:nvSpPr>
        <p:spPr>
          <a:xfrm flipH="1">
            <a:off x="2965681" y="2774554"/>
            <a:ext cx="429132" cy="78811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09" name="Shape 309"/>
          <p:cNvSpPr/>
          <p:nvPr/>
        </p:nvSpPr>
        <p:spPr>
          <a:xfrm>
            <a:off x="5270814" y="2788706"/>
            <a:ext cx="459591" cy="78728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10" name="Shape 310"/>
          <p:cNvSpPr/>
          <p:nvPr/>
        </p:nvSpPr>
        <p:spPr>
          <a:xfrm>
            <a:off x="828971" y="3760972"/>
            <a:ext cx="3450187" cy="8840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a:t>que </a:t>
            </a:r>
            <a:r>
              <a:rPr dirty="0" err="1"/>
              <a:t>exceden</a:t>
            </a:r>
            <a:r>
              <a:rPr dirty="0"/>
              <a:t> </a:t>
            </a:r>
            <a:r>
              <a:rPr dirty="0" err="1"/>
              <a:t>los</a:t>
            </a:r>
            <a:r>
              <a:rPr dirty="0"/>
              <a:t> </a:t>
            </a:r>
            <a:r>
              <a:rPr dirty="0" err="1"/>
              <a:t>deberes</a:t>
            </a:r>
            <a:r>
              <a:rPr dirty="0"/>
              <a:t> </a:t>
            </a:r>
            <a:r>
              <a:rPr dirty="0" err="1"/>
              <a:t>legalmente</a:t>
            </a:r>
            <a:r>
              <a:rPr dirty="0"/>
              <a:t> </a:t>
            </a:r>
            <a:r>
              <a:rPr dirty="0" err="1"/>
              <a:t>establecidos</a:t>
            </a:r>
            <a:r>
              <a:rPr dirty="0"/>
              <a:t> </a:t>
            </a:r>
            <a:r>
              <a:rPr dirty="0" err="1"/>
              <a:t>respecto</a:t>
            </a:r>
            <a:r>
              <a:rPr dirty="0"/>
              <a:t> de </a:t>
            </a:r>
            <a:r>
              <a:rPr dirty="0" err="1"/>
              <a:t>construcciones</a:t>
            </a:r>
            <a:endParaRPr dirty="0"/>
          </a:p>
        </p:txBody>
      </p:sp>
      <p:sp>
        <p:nvSpPr>
          <p:cNvPr id="311" name="Shape 311"/>
          <p:cNvSpPr/>
          <p:nvPr/>
        </p:nvSpPr>
        <p:spPr>
          <a:xfrm>
            <a:off x="4715171" y="3760972"/>
            <a:ext cx="4071222" cy="8840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llevan consigo una restricción de la edificabilidad o del uso que no sea susceptible de distribución equitativa</a:t>
            </a:r>
          </a:p>
        </p:txBody>
      </p:sp>
      <p:sp>
        <p:nvSpPr>
          <p:cNvPr id="10" name="Rectángulo 9"/>
          <p:cNvSpPr/>
          <p:nvPr/>
        </p:nvSpPr>
        <p:spPr>
          <a:xfrm>
            <a:off x="2442827" y="1769983"/>
            <a:ext cx="3834881" cy="894086"/>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1" name="Rectángulo 10"/>
          <p:cNvSpPr/>
          <p:nvPr/>
        </p:nvSpPr>
        <p:spPr>
          <a:xfrm>
            <a:off x="711888" y="3750372"/>
            <a:ext cx="3086389" cy="99747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2" name="Rectángulo 11"/>
          <p:cNvSpPr/>
          <p:nvPr/>
        </p:nvSpPr>
        <p:spPr>
          <a:xfrm>
            <a:off x="4588735" y="3760972"/>
            <a:ext cx="3966180" cy="98687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3" name="Shape 313"/>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54</a:t>
            </a:fld>
            <a:endParaRPr/>
          </a:p>
        </p:txBody>
      </p:sp>
      <p:sp>
        <p:nvSpPr>
          <p:cNvPr id="314" name="Shape 314"/>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15" name="Shape 315"/>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16" name="Shape 316"/>
          <p:cNvSpPr/>
          <p:nvPr/>
        </p:nvSpPr>
        <p:spPr>
          <a:xfrm>
            <a:off x="2666119" y="1708876"/>
            <a:ext cx="4071222"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rPr dirty="0"/>
              <a:t>VINCULACIONES SINGULARES (48.b) TRLSRU)</a:t>
            </a:r>
          </a:p>
        </p:txBody>
      </p:sp>
      <p:sp>
        <p:nvSpPr>
          <p:cNvPr id="317" name="Shape 317"/>
          <p:cNvSpPr/>
          <p:nvPr/>
        </p:nvSpPr>
        <p:spPr>
          <a:xfrm>
            <a:off x="4441738" y="2514039"/>
            <a:ext cx="1" cy="49533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18" name="Shape 318"/>
          <p:cNvSpPr/>
          <p:nvPr/>
        </p:nvSpPr>
        <p:spPr>
          <a:xfrm>
            <a:off x="2244029" y="3027960"/>
            <a:ext cx="4692860" cy="923330"/>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a:latin typeface="Arial"/>
                <a:ea typeface="Arial"/>
                <a:cs typeface="Arial"/>
                <a:sym typeface="Arial"/>
              </a:defRPr>
            </a:lvl1pPr>
          </a:lstStyle>
          <a:p>
            <a:r>
              <a:rPr dirty="0" err="1"/>
              <a:t>Por</a:t>
            </a:r>
            <a:r>
              <a:rPr dirty="0"/>
              <a:t> lo general se </a:t>
            </a:r>
            <a:r>
              <a:rPr dirty="0" err="1"/>
              <a:t>trata</a:t>
            </a:r>
            <a:r>
              <a:rPr dirty="0"/>
              <a:t> de </a:t>
            </a:r>
            <a:r>
              <a:rPr dirty="0" err="1"/>
              <a:t>supuestos</a:t>
            </a:r>
            <a:r>
              <a:rPr dirty="0"/>
              <a:t> </a:t>
            </a:r>
            <a:r>
              <a:rPr dirty="0" err="1"/>
              <a:t>relacionados</a:t>
            </a:r>
            <a:r>
              <a:rPr dirty="0"/>
              <a:t> con la </a:t>
            </a:r>
            <a:r>
              <a:rPr dirty="0" err="1"/>
              <a:t>protección</a:t>
            </a:r>
            <a:r>
              <a:rPr dirty="0"/>
              <a:t> del </a:t>
            </a:r>
            <a:r>
              <a:rPr dirty="0" err="1"/>
              <a:t>patrimonio</a:t>
            </a:r>
            <a:r>
              <a:rPr dirty="0"/>
              <a:t> </a:t>
            </a:r>
            <a:r>
              <a:rPr dirty="0" err="1"/>
              <a:t>histórico</a:t>
            </a:r>
            <a:endParaRPr dirty="0"/>
          </a:p>
        </p:txBody>
      </p:sp>
      <p:sp>
        <p:nvSpPr>
          <p:cNvPr id="319" name="Shape 319"/>
          <p:cNvSpPr/>
          <p:nvPr/>
        </p:nvSpPr>
        <p:spPr>
          <a:xfrm>
            <a:off x="4432134" y="4030829"/>
            <a:ext cx="1" cy="49533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20" name="Shape 320"/>
          <p:cNvSpPr/>
          <p:nvPr/>
        </p:nvSpPr>
        <p:spPr>
          <a:xfrm>
            <a:off x="1618330" y="4595684"/>
            <a:ext cx="6429379" cy="1754326"/>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defRPr>
                <a:latin typeface="Arial"/>
                <a:ea typeface="Arial"/>
                <a:cs typeface="Arial"/>
                <a:sym typeface="Arial"/>
              </a:defRPr>
            </a:pPr>
            <a:r>
              <a:rPr u="sng" dirty="0"/>
              <a:t>STS 26 de </a:t>
            </a:r>
            <a:r>
              <a:rPr u="sng" dirty="0" err="1"/>
              <a:t>febrero</a:t>
            </a:r>
            <a:r>
              <a:rPr u="sng" dirty="0"/>
              <a:t> de 1992</a:t>
            </a:r>
            <a:r>
              <a:rPr dirty="0"/>
              <a:t>: el plan </a:t>
            </a:r>
            <a:r>
              <a:rPr dirty="0" err="1"/>
              <a:t>impone</a:t>
            </a:r>
            <a:r>
              <a:rPr dirty="0"/>
              <a:t> la </a:t>
            </a:r>
            <a:r>
              <a:rPr dirty="0" err="1"/>
              <a:t>conservación</a:t>
            </a:r>
            <a:r>
              <a:rPr dirty="0"/>
              <a:t> del </a:t>
            </a:r>
            <a:r>
              <a:rPr dirty="0" err="1"/>
              <a:t>edificio</a:t>
            </a:r>
            <a:r>
              <a:rPr dirty="0"/>
              <a:t> y al </a:t>
            </a:r>
            <a:r>
              <a:rPr dirty="0" err="1"/>
              <a:t>propio</a:t>
            </a:r>
            <a:r>
              <a:rPr dirty="0"/>
              <a:t> </a:t>
            </a:r>
            <a:r>
              <a:rPr dirty="0" err="1"/>
              <a:t>tiempo</a:t>
            </a:r>
            <a:r>
              <a:rPr dirty="0"/>
              <a:t> se </a:t>
            </a:r>
            <a:r>
              <a:rPr dirty="0" err="1"/>
              <a:t>encuentra</a:t>
            </a:r>
            <a:r>
              <a:rPr dirty="0"/>
              <a:t> </a:t>
            </a:r>
            <a:r>
              <a:rPr dirty="0" err="1"/>
              <a:t>en</a:t>
            </a:r>
            <a:r>
              <a:rPr dirty="0"/>
              <a:t> un </a:t>
            </a:r>
            <a:r>
              <a:rPr dirty="0" err="1"/>
              <a:t>área</a:t>
            </a:r>
            <a:r>
              <a:rPr dirty="0"/>
              <a:t> de</a:t>
            </a:r>
          </a:p>
          <a:p>
            <a:pPr>
              <a:defRPr>
                <a:latin typeface="Arial"/>
                <a:ea typeface="Arial"/>
                <a:cs typeface="Arial"/>
                <a:sym typeface="Arial"/>
              </a:defRPr>
            </a:pPr>
            <a:r>
              <a:rPr dirty="0" err="1"/>
              <a:t>mantenimiento</a:t>
            </a:r>
            <a:r>
              <a:rPr dirty="0"/>
              <a:t> de la </a:t>
            </a:r>
            <a:r>
              <a:rPr dirty="0" err="1"/>
              <a:t>edificación</a:t>
            </a:r>
            <a:r>
              <a:rPr dirty="0"/>
              <a:t> con </a:t>
            </a:r>
            <a:r>
              <a:rPr dirty="0" err="1"/>
              <a:t>exclusión</a:t>
            </a:r>
            <a:r>
              <a:rPr dirty="0"/>
              <a:t> del </a:t>
            </a:r>
            <a:r>
              <a:rPr dirty="0" err="1"/>
              <a:t>reparto</a:t>
            </a:r>
            <a:r>
              <a:rPr dirty="0"/>
              <a:t> de </a:t>
            </a:r>
            <a:r>
              <a:rPr dirty="0" err="1"/>
              <a:t>cargas</a:t>
            </a:r>
            <a:r>
              <a:rPr dirty="0"/>
              <a:t>, </a:t>
            </a:r>
            <a:r>
              <a:rPr dirty="0" err="1"/>
              <a:t>por</a:t>
            </a:r>
            <a:r>
              <a:rPr dirty="0"/>
              <a:t> lo que al no </a:t>
            </a:r>
            <a:r>
              <a:rPr dirty="0" err="1"/>
              <a:t>haber</a:t>
            </a:r>
            <a:r>
              <a:rPr dirty="0"/>
              <a:t> la </a:t>
            </a:r>
            <a:r>
              <a:rPr dirty="0" err="1"/>
              <a:t>más</a:t>
            </a:r>
            <a:r>
              <a:rPr dirty="0"/>
              <a:t> </a:t>
            </a:r>
            <a:r>
              <a:rPr dirty="0" err="1"/>
              <a:t>mínima</a:t>
            </a:r>
            <a:r>
              <a:rPr dirty="0"/>
              <a:t> </a:t>
            </a:r>
            <a:r>
              <a:rPr dirty="0" err="1"/>
              <a:t>posibilidad</a:t>
            </a:r>
            <a:r>
              <a:rPr dirty="0"/>
              <a:t> de</a:t>
            </a:r>
          </a:p>
          <a:p>
            <a:pPr>
              <a:defRPr>
                <a:latin typeface="Arial"/>
                <a:ea typeface="Arial"/>
                <a:cs typeface="Arial"/>
                <a:sym typeface="Arial"/>
              </a:defRPr>
            </a:pPr>
            <a:r>
              <a:rPr dirty="0" err="1"/>
              <a:t>distribución</a:t>
            </a:r>
            <a:r>
              <a:rPr dirty="0"/>
              <a:t> </a:t>
            </a:r>
            <a:r>
              <a:rPr dirty="0" err="1"/>
              <a:t>equitativa</a:t>
            </a:r>
            <a:r>
              <a:rPr dirty="0"/>
              <a:t> no hay </a:t>
            </a:r>
            <a:r>
              <a:rPr dirty="0" err="1"/>
              <a:t>más</a:t>
            </a:r>
            <a:r>
              <a:rPr dirty="0"/>
              <a:t> </a:t>
            </a:r>
            <a:r>
              <a:rPr dirty="0" err="1"/>
              <a:t>compensación</a:t>
            </a:r>
            <a:r>
              <a:rPr dirty="0"/>
              <a:t> para </a:t>
            </a:r>
            <a:r>
              <a:rPr dirty="0" err="1"/>
              <a:t>su</a:t>
            </a:r>
            <a:r>
              <a:rPr dirty="0"/>
              <a:t> </a:t>
            </a:r>
            <a:r>
              <a:rPr dirty="0" err="1"/>
              <a:t>propietario</a:t>
            </a:r>
            <a:r>
              <a:rPr dirty="0"/>
              <a:t> que la </a:t>
            </a:r>
            <a:r>
              <a:rPr dirty="0" err="1"/>
              <a:t>adecuada</a:t>
            </a:r>
            <a:r>
              <a:rPr dirty="0"/>
              <a:t> </a:t>
            </a:r>
            <a:r>
              <a:rPr dirty="0" err="1"/>
              <a:t>indemnización</a:t>
            </a:r>
            <a:r>
              <a:rPr dirty="0"/>
              <a:t>.</a:t>
            </a:r>
          </a:p>
        </p:txBody>
      </p:sp>
      <p:sp>
        <p:nvSpPr>
          <p:cNvPr id="10" name="Rectángulo 9"/>
          <p:cNvSpPr/>
          <p:nvPr/>
        </p:nvSpPr>
        <p:spPr>
          <a:xfrm>
            <a:off x="1443805" y="4595684"/>
            <a:ext cx="6539609" cy="1754326"/>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1" name="Rectángulo 10"/>
          <p:cNvSpPr/>
          <p:nvPr/>
        </p:nvSpPr>
        <p:spPr>
          <a:xfrm>
            <a:off x="2085023" y="3045525"/>
            <a:ext cx="4851866" cy="89574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2" name="Rectángulo 11"/>
          <p:cNvSpPr/>
          <p:nvPr/>
        </p:nvSpPr>
        <p:spPr>
          <a:xfrm>
            <a:off x="2573280" y="1631216"/>
            <a:ext cx="3717711" cy="817735"/>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2" name="Shape 322"/>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55</a:t>
            </a:fld>
            <a:endParaRPr/>
          </a:p>
        </p:txBody>
      </p:sp>
      <p:sp>
        <p:nvSpPr>
          <p:cNvPr id="323" name="Shape 323"/>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24" name="Shape 324"/>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25" name="Shape 325"/>
          <p:cNvSpPr/>
          <p:nvPr/>
        </p:nvSpPr>
        <p:spPr>
          <a:xfrm>
            <a:off x="2122426" y="1686246"/>
            <a:ext cx="4919343" cy="8840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MODIFICACIÓN O EXTINCIÓN DE LA EFICACIA DE LOS TÍTULOS HABILITANTES (48.c) TRLSRU)</a:t>
            </a:r>
          </a:p>
        </p:txBody>
      </p:sp>
      <p:sp>
        <p:nvSpPr>
          <p:cNvPr id="326" name="Shape 326"/>
          <p:cNvSpPr/>
          <p:nvPr/>
        </p:nvSpPr>
        <p:spPr>
          <a:xfrm>
            <a:off x="4518046" y="2891516"/>
            <a:ext cx="1" cy="624842"/>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27" name="Shape 327"/>
          <p:cNvSpPr/>
          <p:nvPr/>
        </p:nvSpPr>
        <p:spPr>
          <a:xfrm>
            <a:off x="2173188" y="3678316"/>
            <a:ext cx="5046419" cy="11507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El cambio del plan determina que una licencia ya concedida para la realización de una obra resulte contraria a la ordenación y por lo tanto no pueda ejecutarse</a:t>
            </a:r>
          </a:p>
        </p:txBody>
      </p:sp>
      <p:sp>
        <p:nvSpPr>
          <p:cNvPr id="8" name="Rectángulo 7"/>
          <p:cNvSpPr/>
          <p:nvPr/>
        </p:nvSpPr>
        <p:spPr>
          <a:xfrm>
            <a:off x="2173187" y="3673766"/>
            <a:ext cx="4868581" cy="135543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9" name="Rectángulo 8"/>
          <p:cNvSpPr/>
          <p:nvPr/>
        </p:nvSpPr>
        <p:spPr>
          <a:xfrm>
            <a:off x="2059266" y="1658805"/>
            <a:ext cx="4982501" cy="1079852"/>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9" name="Shape 329"/>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56</a:t>
            </a:fld>
            <a:endParaRPr/>
          </a:p>
        </p:txBody>
      </p:sp>
      <p:sp>
        <p:nvSpPr>
          <p:cNvPr id="330" name="Shape 330"/>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31" name="Shape 33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32" name="Shape 332"/>
          <p:cNvSpPr/>
          <p:nvPr/>
        </p:nvSpPr>
        <p:spPr>
          <a:xfrm>
            <a:off x="497385" y="3069798"/>
            <a:ext cx="2573323"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b="1" dirty="0"/>
              <a:t>48.d) TRLSRU</a:t>
            </a:r>
          </a:p>
        </p:txBody>
      </p:sp>
      <p:sp>
        <p:nvSpPr>
          <p:cNvPr id="333" name="Shape 333"/>
          <p:cNvSpPr/>
          <p:nvPr/>
        </p:nvSpPr>
        <p:spPr>
          <a:xfrm flipV="1">
            <a:off x="2173716" y="2449386"/>
            <a:ext cx="296563" cy="33363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34" name="Shape 334"/>
          <p:cNvSpPr/>
          <p:nvPr/>
        </p:nvSpPr>
        <p:spPr>
          <a:xfrm>
            <a:off x="2321997" y="3244699"/>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35" name="Shape 335"/>
          <p:cNvSpPr/>
          <p:nvPr/>
        </p:nvSpPr>
        <p:spPr>
          <a:xfrm>
            <a:off x="2183336" y="3595361"/>
            <a:ext cx="296563" cy="38957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36" name="Shape 336"/>
          <p:cNvSpPr/>
          <p:nvPr/>
        </p:nvSpPr>
        <p:spPr>
          <a:xfrm>
            <a:off x="2630661" y="2250080"/>
            <a:ext cx="4656222"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dirty="0" err="1"/>
              <a:t>Anulación</a:t>
            </a:r>
            <a:r>
              <a:rPr dirty="0"/>
              <a:t> de </a:t>
            </a:r>
            <a:r>
              <a:rPr dirty="0" err="1"/>
              <a:t>títulos</a:t>
            </a:r>
            <a:r>
              <a:rPr dirty="0"/>
              <a:t> </a:t>
            </a:r>
            <a:r>
              <a:rPr dirty="0" err="1"/>
              <a:t>habilitantes</a:t>
            </a:r>
            <a:r>
              <a:rPr dirty="0"/>
              <a:t> de </a:t>
            </a:r>
            <a:r>
              <a:rPr dirty="0" err="1"/>
              <a:t>obras</a:t>
            </a:r>
            <a:endParaRPr dirty="0"/>
          </a:p>
        </p:txBody>
      </p:sp>
      <p:sp>
        <p:nvSpPr>
          <p:cNvPr id="337" name="Shape 337"/>
          <p:cNvSpPr/>
          <p:nvPr/>
        </p:nvSpPr>
        <p:spPr>
          <a:xfrm>
            <a:off x="2969318" y="3033994"/>
            <a:ext cx="4409117"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dirty="0" err="1">
                <a:solidFill>
                  <a:srgbClr val="FF0000"/>
                </a:solidFill>
              </a:rPr>
              <a:t>Demora</a:t>
            </a:r>
            <a:r>
              <a:rPr dirty="0">
                <a:solidFill>
                  <a:srgbClr val="FF0000"/>
                </a:solidFill>
              </a:rPr>
              <a:t> </a:t>
            </a:r>
            <a:r>
              <a:rPr dirty="0" err="1">
                <a:solidFill>
                  <a:srgbClr val="FF0000"/>
                </a:solidFill>
              </a:rPr>
              <a:t>injustificada</a:t>
            </a:r>
            <a:r>
              <a:rPr dirty="0">
                <a:solidFill>
                  <a:srgbClr val="FF0000"/>
                </a:solidFill>
              </a:rPr>
              <a:t> </a:t>
            </a:r>
            <a:r>
              <a:rPr dirty="0" err="1">
                <a:solidFill>
                  <a:srgbClr val="FF0000"/>
                </a:solidFill>
              </a:rPr>
              <a:t>en</a:t>
            </a:r>
            <a:r>
              <a:rPr dirty="0">
                <a:solidFill>
                  <a:srgbClr val="FF0000"/>
                </a:solidFill>
              </a:rPr>
              <a:t> </a:t>
            </a:r>
            <a:r>
              <a:rPr dirty="0" err="1">
                <a:solidFill>
                  <a:srgbClr val="FF0000"/>
                </a:solidFill>
              </a:rPr>
              <a:t>su</a:t>
            </a:r>
            <a:r>
              <a:rPr dirty="0">
                <a:solidFill>
                  <a:srgbClr val="FF0000"/>
                </a:solidFill>
              </a:rPr>
              <a:t> </a:t>
            </a:r>
            <a:r>
              <a:rPr dirty="0" err="1">
                <a:solidFill>
                  <a:srgbClr val="FF0000"/>
                </a:solidFill>
              </a:rPr>
              <a:t>otorgamiento</a:t>
            </a:r>
            <a:endParaRPr dirty="0">
              <a:solidFill>
                <a:srgbClr val="FF0000"/>
              </a:solidFill>
            </a:endParaRPr>
          </a:p>
        </p:txBody>
      </p:sp>
      <p:sp>
        <p:nvSpPr>
          <p:cNvPr id="338" name="Shape 338"/>
          <p:cNvSpPr/>
          <p:nvPr/>
        </p:nvSpPr>
        <p:spPr>
          <a:xfrm>
            <a:off x="2725035" y="3800272"/>
            <a:ext cx="3689407"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dirty="0" err="1">
                <a:solidFill>
                  <a:srgbClr val="FF0000"/>
                </a:solidFill>
              </a:rPr>
              <a:t>Denegación</a:t>
            </a:r>
            <a:r>
              <a:rPr dirty="0">
                <a:solidFill>
                  <a:srgbClr val="FF0000"/>
                </a:solidFill>
              </a:rPr>
              <a:t> </a:t>
            </a:r>
            <a:r>
              <a:rPr dirty="0" err="1">
                <a:solidFill>
                  <a:srgbClr val="FF0000"/>
                </a:solidFill>
              </a:rPr>
              <a:t>improcedente</a:t>
            </a:r>
            <a:endParaRPr dirty="0">
              <a:solidFill>
                <a:srgbClr val="FF0000"/>
              </a:solidFill>
            </a:endParaRPr>
          </a:p>
        </p:txBody>
      </p:sp>
      <p:sp>
        <p:nvSpPr>
          <p:cNvPr id="12" name="Shape 326"/>
          <p:cNvSpPr/>
          <p:nvPr/>
        </p:nvSpPr>
        <p:spPr>
          <a:xfrm flipH="1">
            <a:off x="1239715" y="3707239"/>
            <a:ext cx="8793" cy="1242830"/>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3" name="Shape 337"/>
          <p:cNvSpPr/>
          <p:nvPr/>
        </p:nvSpPr>
        <p:spPr>
          <a:xfrm>
            <a:off x="582877" y="4991302"/>
            <a:ext cx="4409117"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endParaRPr dirty="0">
              <a:solidFill>
                <a:srgbClr val="FF0000"/>
              </a:solidFill>
            </a:endParaRPr>
          </a:p>
        </p:txBody>
      </p:sp>
      <p:sp>
        <p:nvSpPr>
          <p:cNvPr id="2" name="Rectángulo 1"/>
          <p:cNvSpPr/>
          <p:nvPr/>
        </p:nvSpPr>
        <p:spPr>
          <a:xfrm>
            <a:off x="914398" y="5034300"/>
            <a:ext cx="6682155" cy="646331"/>
          </a:xfrm>
          <a:prstGeom prst="rect">
            <a:avLst/>
          </a:prstGeom>
        </p:spPr>
        <p:txBody>
          <a:bodyPr wrap="square">
            <a:spAutoFit/>
          </a:bodyPr>
          <a:lstStyle/>
          <a:p>
            <a:r>
              <a:rPr lang="es-ES" b="1" dirty="0">
                <a:latin typeface="Arial" panose="020B0604020202020204" pitchFamily="34" charset="0"/>
                <a:cs typeface="Arial" panose="020B0604020202020204" pitchFamily="34" charset="0"/>
              </a:rPr>
              <a:t>En ningún</a:t>
            </a:r>
            <a:r>
              <a:rPr lang="es-ES" dirty="0">
                <a:latin typeface="Arial" panose="020B0604020202020204" pitchFamily="34" charset="0"/>
                <a:cs typeface="Arial" panose="020B0604020202020204" pitchFamily="34" charset="0"/>
              </a:rPr>
              <a:t> </a:t>
            </a:r>
            <a:r>
              <a:rPr lang="es-ES" b="1" dirty="0">
                <a:latin typeface="Arial" panose="020B0604020202020204" pitchFamily="34" charset="0"/>
                <a:cs typeface="Arial" panose="020B0604020202020204" pitchFamily="34" charset="0"/>
              </a:rPr>
              <a:t>caso habrá lugar a indemnización si existe dolo, culpa o negligencia graves imputables al perjudicado</a:t>
            </a:r>
            <a:r>
              <a:rPr lang="es-ES" b="1" dirty="0"/>
              <a:t>.</a:t>
            </a:r>
          </a:p>
        </p:txBody>
      </p:sp>
    </p:spTree>
  </p:cSld>
  <p:clrMapOvr>
    <a:masterClrMapping/>
  </p:clrMapOvr>
  <p:transition spd="slow"/>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0" name="Shape 340"/>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57</a:t>
            </a:fld>
            <a:endParaRPr/>
          </a:p>
        </p:txBody>
      </p:sp>
      <p:sp>
        <p:nvSpPr>
          <p:cNvPr id="341" name="Shape 341"/>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42" name="Shape 342"/>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43" name="Shape 343"/>
          <p:cNvSpPr/>
          <p:nvPr/>
        </p:nvSpPr>
        <p:spPr>
          <a:xfrm>
            <a:off x="2633104" y="1952946"/>
            <a:ext cx="4071222"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rPr dirty="0"/>
              <a:t>ANULACIÓN TÍTULOS HABILITANTES(48.d) TRLSRU)</a:t>
            </a:r>
          </a:p>
        </p:txBody>
      </p:sp>
      <p:sp>
        <p:nvSpPr>
          <p:cNvPr id="344" name="Shape 344"/>
          <p:cNvSpPr/>
          <p:nvPr/>
        </p:nvSpPr>
        <p:spPr>
          <a:xfrm flipH="1">
            <a:off x="1936981" y="2545954"/>
            <a:ext cx="429132" cy="78811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45" name="Shape 345"/>
          <p:cNvSpPr/>
          <p:nvPr/>
        </p:nvSpPr>
        <p:spPr>
          <a:xfrm>
            <a:off x="5819845" y="2546533"/>
            <a:ext cx="459591" cy="78728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46" name="Shape 346"/>
          <p:cNvSpPr/>
          <p:nvPr/>
        </p:nvSpPr>
        <p:spPr>
          <a:xfrm>
            <a:off x="968671" y="3379972"/>
            <a:ext cx="2004024" cy="3506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no indemnización</a:t>
            </a:r>
          </a:p>
        </p:txBody>
      </p:sp>
      <p:sp>
        <p:nvSpPr>
          <p:cNvPr id="347" name="Shape 347"/>
          <p:cNvSpPr/>
          <p:nvPr/>
        </p:nvSpPr>
        <p:spPr>
          <a:xfrm>
            <a:off x="5413671" y="3379972"/>
            <a:ext cx="1762526" cy="3506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 indemnización</a:t>
            </a:r>
          </a:p>
        </p:txBody>
      </p:sp>
      <p:sp>
        <p:nvSpPr>
          <p:cNvPr id="348" name="Shape 348"/>
          <p:cNvSpPr/>
          <p:nvPr/>
        </p:nvSpPr>
        <p:spPr>
          <a:xfrm>
            <a:off x="1970683" y="3916239"/>
            <a:ext cx="1" cy="495338"/>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49" name="Shape 349"/>
          <p:cNvSpPr/>
          <p:nvPr/>
        </p:nvSpPr>
        <p:spPr>
          <a:xfrm>
            <a:off x="6294934" y="3916239"/>
            <a:ext cx="1" cy="495338"/>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50" name="Shape 350"/>
          <p:cNvSpPr/>
          <p:nvPr/>
        </p:nvSpPr>
        <p:spPr>
          <a:xfrm>
            <a:off x="629517" y="4550962"/>
            <a:ext cx="3742485" cy="14174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STS de 16 de febreiro de 2009: el particular no tiene derecho a indemnización, ya que la licencia se otorgó sobre una interpretación razonable de las normas</a:t>
            </a:r>
          </a:p>
        </p:txBody>
      </p:sp>
      <p:sp>
        <p:nvSpPr>
          <p:cNvPr id="351" name="Shape 351"/>
          <p:cNvSpPr/>
          <p:nvPr/>
        </p:nvSpPr>
        <p:spPr>
          <a:xfrm>
            <a:off x="5413671" y="4536846"/>
            <a:ext cx="1998109"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a:solidFill>
                  <a:srgbClr val="FF2600"/>
                </a:solidFill>
                <a:latin typeface="Arial"/>
                <a:ea typeface="Arial"/>
                <a:cs typeface="Arial"/>
                <a:sym typeface="Arial"/>
              </a:defRPr>
            </a:lvl1pPr>
          </a:lstStyle>
          <a:p>
            <a:endParaRPr dirty="0"/>
          </a:p>
        </p:txBody>
      </p:sp>
    </p:spTree>
  </p:cSld>
  <p:clrMapOvr>
    <a:masterClrMapping/>
  </p:clrMapOvr>
  <p:transition spd="slow"/>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3" name="Shape 353"/>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58</a:t>
            </a:fld>
            <a:endParaRPr/>
          </a:p>
        </p:txBody>
      </p:sp>
      <p:sp>
        <p:nvSpPr>
          <p:cNvPr id="354" name="Shape 354"/>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55" name="Shape 355"/>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56" name="Shape 356"/>
          <p:cNvSpPr/>
          <p:nvPr/>
        </p:nvSpPr>
        <p:spPr>
          <a:xfrm>
            <a:off x="2064184" y="1952946"/>
            <a:ext cx="4640142"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¿Qué tipo de gastos son indemnizarles cuando se anula una licencia?</a:t>
            </a:r>
          </a:p>
        </p:txBody>
      </p:sp>
      <p:sp>
        <p:nvSpPr>
          <p:cNvPr id="357" name="Shape 357"/>
          <p:cNvSpPr/>
          <p:nvPr/>
        </p:nvSpPr>
        <p:spPr>
          <a:xfrm>
            <a:off x="1175617" y="3045657"/>
            <a:ext cx="6670679" cy="14174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marL="180473" indent="-180473">
              <a:buSzPct val="100000"/>
              <a:buChar char="-"/>
              <a:defRPr>
                <a:latin typeface="Arial"/>
                <a:ea typeface="Arial"/>
                <a:cs typeface="Arial"/>
                <a:sym typeface="Arial"/>
              </a:defRPr>
            </a:pPr>
            <a:r>
              <a:t>STS de 4 de mayo de 2017</a:t>
            </a:r>
          </a:p>
          <a:p>
            <a:pPr>
              <a:defRPr>
                <a:latin typeface="Arial"/>
                <a:ea typeface="Arial"/>
                <a:cs typeface="Arial"/>
                <a:sym typeface="Arial"/>
              </a:defRPr>
            </a:pPr>
            <a:endParaRPr/>
          </a:p>
          <a:p>
            <a:pPr marL="180473" indent="-180473">
              <a:buSzPct val="100000"/>
              <a:buChar char="-"/>
              <a:defRPr>
                <a:latin typeface="Arial"/>
                <a:ea typeface="Arial"/>
                <a:cs typeface="Arial"/>
                <a:sym typeface="Arial"/>
              </a:defRPr>
            </a:pPr>
            <a:r>
              <a:t>STSJ de Madrid de 10 de julio de 2019</a:t>
            </a:r>
          </a:p>
          <a:p>
            <a:pPr>
              <a:defRPr>
                <a:latin typeface="Arial"/>
                <a:ea typeface="Arial"/>
                <a:cs typeface="Arial"/>
                <a:sym typeface="Arial"/>
              </a:defRPr>
            </a:pPr>
            <a:endParaRPr/>
          </a:p>
          <a:p>
            <a:pPr marL="180473" indent="-180473">
              <a:buSzPct val="100000"/>
              <a:buChar char="-"/>
              <a:defRPr>
                <a:latin typeface="Arial"/>
                <a:ea typeface="Arial"/>
                <a:cs typeface="Arial"/>
                <a:sym typeface="Arial"/>
              </a:defRPr>
            </a:pPr>
            <a:r>
              <a:t>Dictamen 5/17 del Consejo Consultivo de Galicia</a:t>
            </a:r>
          </a:p>
        </p:txBody>
      </p:sp>
    </p:spTree>
  </p:cSld>
  <p:clrMapOvr>
    <a:masterClrMapping/>
  </p:clrMapOvr>
  <p:transition spd="slow"/>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9" name="Shape 359"/>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59</a:t>
            </a:fld>
            <a:endParaRPr/>
          </a:p>
        </p:txBody>
      </p:sp>
      <p:sp>
        <p:nvSpPr>
          <p:cNvPr id="360" name="Shape 360"/>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61" name="Shape 36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62" name="Shape 362"/>
          <p:cNvSpPr/>
          <p:nvPr/>
        </p:nvSpPr>
        <p:spPr>
          <a:xfrm>
            <a:off x="2262026" y="1952946"/>
            <a:ext cx="4640143"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¿Qué tipo de gastos son indemnizarles cuando se anula una licencia?</a:t>
            </a:r>
          </a:p>
        </p:txBody>
      </p:sp>
      <p:sp>
        <p:nvSpPr>
          <p:cNvPr id="363" name="Shape 363"/>
          <p:cNvSpPr/>
          <p:nvPr/>
        </p:nvSpPr>
        <p:spPr>
          <a:xfrm>
            <a:off x="4315321" y="2811892"/>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64" name="Shape 364"/>
          <p:cNvSpPr/>
          <p:nvPr/>
        </p:nvSpPr>
        <p:spPr>
          <a:xfrm>
            <a:off x="2621929" y="3546095"/>
            <a:ext cx="3778055"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Gastos de adquisición de parcela, notaría y registro de la propiedad</a:t>
            </a:r>
          </a:p>
        </p:txBody>
      </p:sp>
      <p:sp>
        <p:nvSpPr>
          <p:cNvPr id="365" name="Shape 365"/>
          <p:cNvSpPr/>
          <p:nvPr/>
        </p:nvSpPr>
        <p:spPr>
          <a:xfrm>
            <a:off x="4351206" y="4347606"/>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66" name="Shape 366"/>
          <p:cNvSpPr/>
          <p:nvPr/>
        </p:nvSpPr>
        <p:spPr>
          <a:xfrm>
            <a:off x="1902124" y="4999685"/>
            <a:ext cx="5000045" cy="1200329"/>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a:latin typeface="Arial"/>
                <a:ea typeface="Arial"/>
                <a:cs typeface="Arial"/>
                <a:sym typeface="Arial"/>
              </a:defRPr>
            </a:lvl1pPr>
          </a:lstStyle>
          <a:p>
            <a:r>
              <a:rPr dirty="0"/>
              <a:t>NO INDEMNIZABLES: </a:t>
            </a:r>
            <a:r>
              <a:rPr dirty="0" err="1"/>
              <a:t>pues</a:t>
            </a:r>
            <a:r>
              <a:rPr dirty="0"/>
              <a:t> la </a:t>
            </a:r>
            <a:r>
              <a:rPr dirty="0" err="1"/>
              <a:t>parcela</a:t>
            </a:r>
            <a:r>
              <a:rPr dirty="0"/>
              <a:t> </a:t>
            </a:r>
            <a:r>
              <a:rPr dirty="0" err="1"/>
              <a:t>continúa</a:t>
            </a:r>
            <a:r>
              <a:rPr dirty="0"/>
              <a:t> </a:t>
            </a:r>
            <a:r>
              <a:rPr dirty="0" err="1"/>
              <a:t>siendo</a:t>
            </a:r>
            <a:r>
              <a:rPr dirty="0"/>
              <a:t> de </a:t>
            </a:r>
            <a:r>
              <a:rPr dirty="0" err="1"/>
              <a:t>propiedad</a:t>
            </a:r>
            <a:r>
              <a:rPr dirty="0"/>
              <a:t> del </a:t>
            </a:r>
            <a:r>
              <a:rPr dirty="0" err="1"/>
              <a:t>reclamante</a:t>
            </a:r>
            <a:r>
              <a:rPr dirty="0"/>
              <a:t>, </a:t>
            </a:r>
            <a:r>
              <a:rPr dirty="0" err="1"/>
              <a:t>si</a:t>
            </a:r>
            <a:r>
              <a:rPr dirty="0"/>
              <a:t> no hay </a:t>
            </a:r>
            <a:r>
              <a:rPr dirty="0" err="1"/>
              <a:t>variación</a:t>
            </a:r>
            <a:r>
              <a:rPr dirty="0"/>
              <a:t> de </a:t>
            </a:r>
            <a:r>
              <a:rPr dirty="0" err="1"/>
              <a:t>usos</a:t>
            </a:r>
            <a:r>
              <a:rPr dirty="0"/>
              <a:t> o </a:t>
            </a:r>
            <a:r>
              <a:rPr dirty="0" err="1"/>
              <a:t>cualificación</a:t>
            </a:r>
            <a:r>
              <a:rPr dirty="0"/>
              <a:t> </a:t>
            </a:r>
            <a:r>
              <a:rPr dirty="0" err="1"/>
              <a:t>desde</a:t>
            </a:r>
            <a:r>
              <a:rPr dirty="0"/>
              <a:t> </a:t>
            </a:r>
            <a:r>
              <a:rPr dirty="0" err="1"/>
              <a:t>su</a:t>
            </a:r>
            <a:r>
              <a:rPr dirty="0"/>
              <a:t> </a:t>
            </a:r>
            <a:r>
              <a:rPr dirty="0" err="1"/>
              <a:t>adquisición</a:t>
            </a:r>
            <a:endParaRPr dirty="0"/>
          </a:p>
        </p:txBody>
      </p:sp>
      <p:sp>
        <p:nvSpPr>
          <p:cNvPr id="10" name="Rectángulo 9"/>
          <p:cNvSpPr/>
          <p:nvPr/>
        </p:nvSpPr>
        <p:spPr>
          <a:xfrm>
            <a:off x="2199944" y="1831639"/>
            <a:ext cx="4482210" cy="878228"/>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1" name="Rectángulo 10"/>
          <p:cNvSpPr/>
          <p:nvPr/>
        </p:nvSpPr>
        <p:spPr>
          <a:xfrm>
            <a:off x="2516035" y="3511378"/>
            <a:ext cx="3726503" cy="76158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2" name="Rectángulo 11"/>
          <p:cNvSpPr/>
          <p:nvPr/>
        </p:nvSpPr>
        <p:spPr>
          <a:xfrm>
            <a:off x="1860564" y="4996547"/>
            <a:ext cx="5120527" cy="1228407"/>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90465" y="1259634"/>
            <a:ext cx="7811305" cy="1296954"/>
          </a:xfrm>
          <a:ln>
            <a:solidFill>
              <a:srgbClr val="FF0000"/>
            </a:solidFill>
          </a:ln>
          <a:effectLst>
            <a:outerShdw blurRad="50800" dist="38100" algn="l" rotWithShape="0">
              <a:prstClr val="black">
                <a:alpha val="40000"/>
              </a:prstClr>
            </a:outerShdw>
          </a:effectLst>
        </p:spPr>
        <p:txBody>
          <a:bodyPr>
            <a:normAutofit fontScale="62500" lnSpcReduction="20000"/>
          </a:bodyPr>
          <a:lstStyle/>
          <a:p>
            <a:endParaRPr lang="es-ES" i="1" dirty="0"/>
          </a:p>
          <a:p>
            <a:endParaRPr lang="es-ES" i="1" dirty="0"/>
          </a:p>
          <a:p>
            <a:pPr algn="just"/>
            <a:r>
              <a:rPr lang="es-ES" dirty="0">
                <a:solidFill>
                  <a:srgbClr val="FF0000"/>
                </a:solidFill>
              </a:rPr>
              <a:t>Se solicita información en relación con la consideración como nexo causal de las solicitudes de responsabilidad patrimonial presentadas frente al Ayuntamiento la instalación de unos bordillos para evitar que los vehículos aparquen cerca de la acera.</a:t>
            </a:r>
            <a:endParaRPr lang="en-GB" dirty="0">
              <a:solidFill>
                <a:srgbClr val="FF0000"/>
              </a:solidFill>
            </a:endParaRPr>
          </a:p>
          <a:p>
            <a:pPr algn="just"/>
            <a:endParaRPr lang="es-ES" i="1" dirty="0"/>
          </a:p>
          <a:p>
            <a:endParaRPr lang="es-ES" sz="1400" dirty="0">
              <a:solidFill>
                <a:srgbClr val="FF0000"/>
              </a:solidFill>
            </a:endParaRPr>
          </a:p>
        </p:txBody>
      </p:sp>
      <p:sp>
        <p:nvSpPr>
          <p:cNvPr id="6" name="Marcador de contenido 5"/>
          <p:cNvSpPr>
            <a:spLocks noGrp="1"/>
          </p:cNvSpPr>
          <p:nvPr>
            <p:ph sz="half" idx="2"/>
          </p:nvPr>
        </p:nvSpPr>
        <p:spPr>
          <a:xfrm>
            <a:off x="559837" y="2892490"/>
            <a:ext cx="7941933" cy="3475653"/>
          </a:xfrm>
        </p:spPr>
        <p:txBody>
          <a:bodyPr>
            <a:normAutofit fontScale="25000" lnSpcReduction="20000"/>
          </a:bodyPr>
          <a:lstStyle/>
          <a:p>
            <a:pPr fontAlgn="base"/>
            <a:r>
              <a:rPr lang="es-ES" sz="5600" dirty="0"/>
              <a:t>Para que tal responsabilidad patrimonial sea exigible, según uniforme doctrina del Tribunal Supremo, se precisa la </a:t>
            </a:r>
            <a:r>
              <a:rPr lang="es-ES" sz="5600" b="1" dirty="0"/>
              <a:t>concurrencia de los siguientes requisitos:</a:t>
            </a:r>
            <a:endParaRPr lang="en-GB" sz="5600" b="1" dirty="0"/>
          </a:p>
          <a:p>
            <a:pPr algn="just" fontAlgn="base"/>
            <a:r>
              <a:rPr lang="es-ES" sz="5600" dirty="0"/>
              <a:t>“- </a:t>
            </a:r>
            <a:r>
              <a:rPr lang="es-ES" sz="5600" u="sng" dirty="0"/>
              <a:t>La </a:t>
            </a:r>
            <a:r>
              <a:rPr lang="es-ES" sz="5600" b="1" u="sng" dirty="0"/>
              <a:t>efectiva realidad de un daño o perjuicio evaluable económicamente e individualizado</a:t>
            </a:r>
            <a:r>
              <a:rPr lang="es-ES" sz="5600" u="sng" dirty="0"/>
              <a:t>.</a:t>
            </a:r>
            <a:endParaRPr lang="en-GB" sz="5600" u="sng" dirty="0"/>
          </a:p>
          <a:p>
            <a:pPr algn="just" fontAlgn="base"/>
            <a:r>
              <a:rPr lang="es-ES" sz="5600" u="sng" dirty="0"/>
              <a:t>- Que </a:t>
            </a:r>
            <a:r>
              <a:rPr lang="es-ES" sz="5600" b="1" u="sng" dirty="0"/>
              <a:t>el daño o lesión patrimonial en los bienes y derechos sea consecuencia del funcionamiento normal o anormal de los servicios públicos municipales y no se hubiera producido por causa de fuerza mayor</a:t>
            </a:r>
            <a:r>
              <a:rPr lang="es-ES" sz="5600" u="sng" dirty="0"/>
              <a:t>.</a:t>
            </a:r>
            <a:endParaRPr lang="en-GB" sz="5600" u="sng" dirty="0"/>
          </a:p>
          <a:p>
            <a:pPr algn="just" fontAlgn="base"/>
            <a:r>
              <a:rPr lang="es-ES" sz="5600" u="sng" dirty="0"/>
              <a:t>- </a:t>
            </a:r>
            <a:r>
              <a:rPr lang="es-ES" sz="5600" b="1" u="sng" dirty="0"/>
              <a:t>Que entre el daño y el funcionamiento del servicio municipal exista una relación directa de causa a efecto, sin intervención extraña que pudiera influir en el nexo causal o (en los casos de licencias urbanísticas) sin existencia de dolo culpa o negligencia graves imputables al perjudicado”.</a:t>
            </a:r>
            <a:endParaRPr lang="en-GB" sz="5600" b="1" u="sng" dirty="0"/>
          </a:p>
          <a:p>
            <a:pPr algn="just" fontAlgn="base"/>
            <a:r>
              <a:rPr lang="es-ES" sz="5600" dirty="0"/>
              <a:t>Es necesario, una </a:t>
            </a:r>
            <a:r>
              <a:rPr lang="es-ES" sz="5600" b="1" dirty="0">
                <a:solidFill>
                  <a:srgbClr val="FF0000"/>
                </a:solidFill>
              </a:rPr>
              <a:t>relación directa, inmediata y exclusiva de causa a efecto entre el acto normal o anormal de la Administración Pública y el daño que ese acto ha producido.</a:t>
            </a:r>
            <a:endParaRPr lang="en-GB" sz="5600" b="1" dirty="0">
              <a:solidFill>
                <a:srgbClr val="FF0000"/>
              </a:solidFill>
            </a:endParaRPr>
          </a:p>
          <a:p>
            <a:pPr algn="just" fontAlgn="base"/>
            <a:r>
              <a:rPr lang="es-ES" sz="5600" dirty="0"/>
              <a:t>En este sentido, cabe citar la Sentencia del Tribunal Superior de Justicia de Cataluña de 25 de mayo de 2011 , ratificada posteriormente en casación por el Tribunal Supremo, mediante Sentencia de 15 de enero de 2013 , en donde se señala:</a:t>
            </a:r>
            <a:endParaRPr lang="en-GB" sz="5600" dirty="0"/>
          </a:p>
          <a:p>
            <a:endParaRPr lang="es-ES" sz="1550" b="1" dirty="0"/>
          </a:p>
        </p:txBody>
      </p:sp>
    </p:spTree>
    <p:extLst>
      <p:ext uri="{BB962C8B-B14F-4D97-AF65-F5344CB8AC3E}">
        <p14:creationId xmlns:p14="http://schemas.microsoft.com/office/powerpoint/2010/main" val="2850304551"/>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 name="Shape 368"/>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60</a:t>
            </a:fld>
            <a:endParaRPr/>
          </a:p>
        </p:txBody>
      </p:sp>
      <p:sp>
        <p:nvSpPr>
          <p:cNvPr id="369" name="Shape 369"/>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70" name="Shape 37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71" name="Shape 371"/>
          <p:cNvSpPr/>
          <p:nvPr/>
        </p:nvSpPr>
        <p:spPr>
          <a:xfrm>
            <a:off x="2262026" y="1952946"/>
            <a:ext cx="4640143"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¿Qué tipo de gastos son indemnizarles cuando se anula una licencia?</a:t>
            </a:r>
          </a:p>
        </p:txBody>
      </p:sp>
      <p:sp>
        <p:nvSpPr>
          <p:cNvPr id="372" name="Shape 372"/>
          <p:cNvSpPr/>
          <p:nvPr/>
        </p:nvSpPr>
        <p:spPr>
          <a:xfrm>
            <a:off x="4315321" y="2811892"/>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73" name="Shape 373"/>
          <p:cNvSpPr/>
          <p:nvPr/>
        </p:nvSpPr>
        <p:spPr>
          <a:xfrm>
            <a:off x="3273448" y="3546095"/>
            <a:ext cx="2083746"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Tasas e Impuestos</a:t>
            </a:r>
          </a:p>
        </p:txBody>
      </p:sp>
      <p:sp>
        <p:nvSpPr>
          <p:cNvPr id="374" name="Shape 374"/>
          <p:cNvSpPr/>
          <p:nvPr/>
        </p:nvSpPr>
        <p:spPr>
          <a:xfrm>
            <a:off x="479724" y="4872544"/>
            <a:ext cx="4153546" cy="1200329"/>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a:t>NO INDEMNIZABLES: </a:t>
            </a:r>
            <a:r>
              <a:rPr dirty="0" err="1"/>
              <a:t>tasa</a:t>
            </a:r>
            <a:r>
              <a:rPr dirty="0"/>
              <a:t> por la </a:t>
            </a:r>
            <a:r>
              <a:rPr dirty="0" err="1"/>
              <a:t>tramitación</a:t>
            </a:r>
            <a:r>
              <a:rPr dirty="0"/>
              <a:t> de la </a:t>
            </a:r>
            <a:r>
              <a:rPr dirty="0" err="1"/>
              <a:t>licencia</a:t>
            </a:r>
            <a:r>
              <a:rPr dirty="0"/>
              <a:t>, </a:t>
            </a:r>
            <a:r>
              <a:rPr dirty="0" err="1"/>
              <a:t>pues</a:t>
            </a:r>
            <a:r>
              <a:rPr dirty="0"/>
              <a:t> son </a:t>
            </a:r>
            <a:r>
              <a:rPr dirty="0" err="1"/>
              <a:t>gastos</a:t>
            </a:r>
            <a:r>
              <a:rPr dirty="0"/>
              <a:t> </a:t>
            </a:r>
            <a:r>
              <a:rPr dirty="0" err="1"/>
              <a:t>previos</a:t>
            </a:r>
            <a:r>
              <a:rPr dirty="0"/>
              <a:t> a la </a:t>
            </a:r>
            <a:r>
              <a:rPr dirty="0" err="1"/>
              <a:t>obtención</a:t>
            </a:r>
            <a:r>
              <a:rPr dirty="0"/>
              <a:t> da </a:t>
            </a:r>
            <a:r>
              <a:rPr dirty="0" err="1"/>
              <a:t>licencia</a:t>
            </a:r>
            <a:r>
              <a:rPr lang="es-ES" dirty="0"/>
              <a:t> (</a:t>
            </a:r>
            <a:r>
              <a:rPr lang="es-ES" dirty="0">
                <a:highlight>
                  <a:srgbClr val="FFFF00"/>
                </a:highlight>
              </a:rPr>
              <a:t>silencio administrativo</a:t>
            </a:r>
            <a:r>
              <a:rPr lang="es-ES" dirty="0"/>
              <a:t>)</a:t>
            </a:r>
            <a:endParaRPr dirty="0"/>
          </a:p>
        </p:txBody>
      </p:sp>
      <p:sp>
        <p:nvSpPr>
          <p:cNvPr id="375" name="Shape 375"/>
          <p:cNvSpPr/>
          <p:nvPr/>
        </p:nvSpPr>
        <p:spPr>
          <a:xfrm flipH="1">
            <a:off x="2698981" y="3830400"/>
            <a:ext cx="429132" cy="78811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76" name="Shape 376"/>
          <p:cNvSpPr/>
          <p:nvPr/>
        </p:nvSpPr>
        <p:spPr>
          <a:xfrm>
            <a:off x="5502344" y="3831230"/>
            <a:ext cx="459592" cy="78728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77" name="Shape 377"/>
          <p:cNvSpPr/>
          <p:nvPr/>
        </p:nvSpPr>
        <p:spPr>
          <a:xfrm>
            <a:off x="4708824" y="4872544"/>
            <a:ext cx="4153546"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a:t>INDEMNIZABLES: </a:t>
            </a:r>
            <a:r>
              <a:rPr dirty="0" err="1"/>
              <a:t>los</a:t>
            </a:r>
            <a:r>
              <a:rPr dirty="0"/>
              <a:t> </a:t>
            </a:r>
            <a:r>
              <a:rPr dirty="0" err="1"/>
              <a:t>gastos</a:t>
            </a:r>
            <a:r>
              <a:rPr dirty="0"/>
              <a:t> de ICIO</a:t>
            </a:r>
          </a:p>
        </p:txBody>
      </p:sp>
      <p:sp>
        <p:nvSpPr>
          <p:cNvPr id="12" name="Rectángulo 11"/>
          <p:cNvSpPr/>
          <p:nvPr/>
        </p:nvSpPr>
        <p:spPr>
          <a:xfrm>
            <a:off x="2262025" y="1924180"/>
            <a:ext cx="4393751" cy="778350"/>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3" name="Rectángulo 12"/>
          <p:cNvSpPr/>
          <p:nvPr/>
        </p:nvSpPr>
        <p:spPr>
          <a:xfrm>
            <a:off x="3273448" y="3538475"/>
            <a:ext cx="2083746" cy="358282"/>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4" name="Rectángulo 13"/>
          <p:cNvSpPr/>
          <p:nvPr/>
        </p:nvSpPr>
        <p:spPr>
          <a:xfrm>
            <a:off x="404170" y="4825142"/>
            <a:ext cx="3816138" cy="119816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5" name="Rectángulo 14"/>
          <p:cNvSpPr/>
          <p:nvPr/>
        </p:nvSpPr>
        <p:spPr>
          <a:xfrm>
            <a:off x="4660855" y="4848843"/>
            <a:ext cx="3990776" cy="39303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9" name="Shape 379"/>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61</a:t>
            </a:fld>
            <a:endParaRPr/>
          </a:p>
        </p:txBody>
      </p:sp>
      <p:sp>
        <p:nvSpPr>
          <p:cNvPr id="380" name="Shape 380"/>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81" name="Shape 38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82" name="Shape 382"/>
          <p:cNvSpPr/>
          <p:nvPr/>
        </p:nvSpPr>
        <p:spPr>
          <a:xfrm>
            <a:off x="2262026" y="1952946"/>
            <a:ext cx="4640143"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¿Qué tipo de gastos son indemnizarles cuando se anula una licencia?</a:t>
            </a:r>
          </a:p>
        </p:txBody>
      </p:sp>
      <p:sp>
        <p:nvSpPr>
          <p:cNvPr id="383" name="Shape 383"/>
          <p:cNvSpPr/>
          <p:nvPr/>
        </p:nvSpPr>
        <p:spPr>
          <a:xfrm>
            <a:off x="4315321" y="2811892"/>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84" name="Shape 384"/>
          <p:cNvSpPr/>
          <p:nvPr/>
        </p:nvSpPr>
        <p:spPr>
          <a:xfrm>
            <a:off x="2687089" y="3546095"/>
            <a:ext cx="3256463"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err="1"/>
              <a:t>Proyectos</a:t>
            </a:r>
            <a:r>
              <a:rPr dirty="0"/>
              <a:t> y </a:t>
            </a:r>
            <a:r>
              <a:rPr dirty="0" err="1"/>
              <a:t>Dirección</a:t>
            </a:r>
            <a:r>
              <a:rPr dirty="0"/>
              <a:t> de </a:t>
            </a:r>
            <a:r>
              <a:rPr dirty="0" err="1"/>
              <a:t>Obra</a:t>
            </a:r>
            <a:endParaRPr dirty="0"/>
          </a:p>
        </p:txBody>
      </p:sp>
      <p:sp>
        <p:nvSpPr>
          <p:cNvPr id="385" name="Shape 385"/>
          <p:cNvSpPr/>
          <p:nvPr/>
        </p:nvSpPr>
        <p:spPr>
          <a:xfrm>
            <a:off x="479724" y="4872544"/>
            <a:ext cx="4153546" cy="11507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NO INDEMNIZABLES: gastos de redacción de proyectos, pues son gastos previos a la obtención da licencia.</a:t>
            </a:r>
          </a:p>
        </p:txBody>
      </p:sp>
      <p:sp>
        <p:nvSpPr>
          <p:cNvPr id="386" name="Shape 386"/>
          <p:cNvSpPr/>
          <p:nvPr/>
        </p:nvSpPr>
        <p:spPr>
          <a:xfrm flipH="1">
            <a:off x="2495606" y="4047916"/>
            <a:ext cx="387119" cy="72175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87" name="Shape 387"/>
          <p:cNvSpPr/>
          <p:nvPr/>
        </p:nvSpPr>
        <p:spPr>
          <a:xfrm>
            <a:off x="5740953" y="4055778"/>
            <a:ext cx="405198" cy="721758"/>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88" name="Shape 388"/>
          <p:cNvSpPr/>
          <p:nvPr/>
        </p:nvSpPr>
        <p:spPr>
          <a:xfrm>
            <a:off x="4708824" y="4872544"/>
            <a:ext cx="3731791" cy="923330"/>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a:latin typeface="Arial"/>
                <a:ea typeface="Arial"/>
                <a:cs typeface="Arial"/>
                <a:sym typeface="Arial"/>
              </a:defRPr>
            </a:lvl1pPr>
          </a:lstStyle>
          <a:p>
            <a:r>
              <a:rPr dirty="0"/>
              <a:t>INDEMNIZABLES: </a:t>
            </a:r>
            <a:r>
              <a:rPr dirty="0" err="1"/>
              <a:t>gastos</a:t>
            </a:r>
            <a:r>
              <a:rPr dirty="0"/>
              <a:t> de la </a:t>
            </a:r>
            <a:r>
              <a:rPr dirty="0" err="1"/>
              <a:t>dirección</a:t>
            </a:r>
            <a:r>
              <a:rPr dirty="0"/>
              <a:t> de </a:t>
            </a:r>
            <a:r>
              <a:rPr dirty="0" err="1"/>
              <a:t>obra</a:t>
            </a:r>
            <a:r>
              <a:rPr dirty="0"/>
              <a:t> o del </a:t>
            </a:r>
            <a:r>
              <a:rPr dirty="0" err="1"/>
              <a:t>coordinador</a:t>
            </a:r>
            <a:r>
              <a:rPr dirty="0"/>
              <a:t> de </a:t>
            </a:r>
            <a:r>
              <a:rPr dirty="0" err="1"/>
              <a:t>seguridad</a:t>
            </a:r>
            <a:r>
              <a:rPr dirty="0"/>
              <a:t> y </a:t>
            </a:r>
            <a:r>
              <a:rPr dirty="0" err="1"/>
              <a:t>salud</a:t>
            </a:r>
            <a:endParaRPr dirty="0"/>
          </a:p>
        </p:txBody>
      </p:sp>
      <p:sp>
        <p:nvSpPr>
          <p:cNvPr id="12" name="Rectángulo 11"/>
          <p:cNvSpPr/>
          <p:nvPr/>
        </p:nvSpPr>
        <p:spPr>
          <a:xfrm>
            <a:off x="2262026" y="1924180"/>
            <a:ext cx="4367374" cy="778350"/>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3" name="Rectángulo 12"/>
          <p:cNvSpPr/>
          <p:nvPr/>
        </p:nvSpPr>
        <p:spPr>
          <a:xfrm>
            <a:off x="2689165" y="3482082"/>
            <a:ext cx="3256463" cy="478688"/>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4" name="Rectángulo 13"/>
          <p:cNvSpPr/>
          <p:nvPr/>
        </p:nvSpPr>
        <p:spPr>
          <a:xfrm>
            <a:off x="4634479" y="4848843"/>
            <a:ext cx="3806136" cy="104200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5" name="Rectángulo 14"/>
          <p:cNvSpPr/>
          <p:nvPr/>
        </p:nvSpPr>
        <p:spPr>
          <a:xfrm>
            <a:off x="478515" y="4825142"/>
            <a:ext cx="3989842" cy="119816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0" name="Shape 390"/>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62</a:t>
            </a:fld>
            <a:endParaRPr/>
          </a:p>
        </p:txBody>
      </p:sp>
      <p:sp>
        <p:nvSpPr>
          <p:cNvPr id="391" name="Shape 391"/>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392" name="Shape 392"/>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393" name="Shape 393"/>
          <p:cNvSpPr/>
          <p:nvPr/>
        </p:nvSpPr>
        <p:spPr>
          <a:xfrm>
            <a:off x="2262026" y="1952946"/>
            <a:ext cx="4640143"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¿Qué tipo de gastos son indemnizarles cuando se anula una licencia?</a:t>
            </a:r>
          </a:p>
        </p:txBody>
      </p:sp>
      <p:sp>
        <p:nvSpPr>
          <p:cNvPr id="394" name="Shape 394"/>
          <p:cNvSpPr/>
          <p:nvPr/>
        </p:nvSpPr>
        <p:spPr>
          <a:xfrm>
            <a:off x="4315321" y="2811892"/>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95" name="Shape 395"/>
          <p:cNvSpPr/>
          <p:nvPr/>
        </p:nvSpPr>
        <p:spPr>
          <a:xfrm>
            <a:off x="3227684" y="3444495"/>
            <a:ext cx="2566545"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Ejecución de las obras</a:t>
            </a:r>
          </a:p>
        </p:txBody>
      </p:sp>
      <p:sp>
        <p:nvSpPr>
          <p:cNvPr id="396" name="Shape 396"/>
          <p:cNvSpPr/>
          <p:nvPr/>
        </p:nvSpPr>
        <p:spPr>
          <a:xfrm>
            <a:off x="2434183" y="4821744"/>
            <a:ext cx="4153547" cy="8840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t>Indemnizables siempre y cuando la obra realmente ejecutada resulte conforme con la licencia concedida</a:t>
            </a:r>
          </a:p>
        </p:txBody>
      </p:sp>
      <p:sp>
        <p:nvSpPr>
          <p:cNvPr id="397" name="Shape 397"/>
          <p:cNvSpPr/>
          <p:nvPr/>
        </p:nvSpPr>
        <p:spPr>
          <a:xfrm>
            <a:off x="4315320" y="4037374"/>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0" name="Rectángulo 9"/>
          <p:cNvSpPr/>
          <p:nvPr/>
        </p:nvSpPr>
        <p:spPr>
          <a:xfrm>
            <a:off x="2262027" y="1952946"/>
            <a:ext cx="4325704" cy="74510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1" name="Rectángulo 10"/>
          <p:cNvSpPr/>
          <p:nvPr/>
        </p:nvSpPr>
        <p:spPr>
          <a:xfrm>
            <a:off x="3199605" y="3436733"/>
            <a:ext cx="2489018" cy="472267"/>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2" name="Rectángulo 11"/>
          <p:cNvSpPr/>
          <p:nvPr/>
        </p:nvSpPr>
        <p:spPr>
          <a:xfrm>
            <a:off x="2424596" y="4776058"/>
            <a:ext cx="4319104" cy="929748"/>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 name="Shape 399"/>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63</a:t>
            </a:fld>
            <a:endParaRPr/>
          </a:p>
        </p:txBody>
      </p:sp>
      <p:sp>
        <p:nvSpPr>
          <p:cNvPr id="400" name="Shape 400"/>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01" name="Shape 40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402" name="Shape 402"/>
          <p:cNvSpPr/>
          <p:nvPr/>
        </p:nvSpPr>
        <p:spPr>
          <a:xfrm>
            <a:off x="2262026" y="1952946"/>
            <a:ext cx="4640143"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¿Qué tipo de gastos son indemnizarles cuando se anula una licencia?</a:t>
            </a:r>
          </a:p>
        </p:txBody>
      </p:sp>
      <p:sp>
        <p:nvSpPr>
          <p:cNvPr id="403" name="Shape 403"/>
          <p:cNvSpPr/>
          <p:nvPr/>
        </p:nvSpPr>
        <p:spPr>
          <a:xfrm>
            <a:off x="4315321" y="2811892"/>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04" name="Shape 404"/>
          <p:cNvSpPr/>
          <p:nvPr/>
        </p:nvSpPr>
        <p:spPr>
          <a:xfrm>
            <a:off x="2859384" y="3497535"/>
            <a:ext cx="3105253"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t>Gastos procedimiento judicial</a:t>
            </a:r>
          </a:p>
        </p:txBody>
      </p:sp>
      <p:sp>
        <p:nvSpPr>
          <p:cNvPr id="405" name="Shape 405"/>
          <p:cNvSpPr/>
          <p:nvPr/>
        </p:nvSpPr>
        <p:spPr>
          <a:xfrm>
            <a:off x="2434183" y="4821744"/>
            <a:ext cx="4153547" cy="8840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t>NO INDEMNIZABLES porque no derivan del evento dañoso, sino de una decisión voluntaria del reclamante</a:t>
            </a:r>
          </a:p>
        </p:txBody>
      </p:sp>
      <p:sp>
        <p:nvSpPr>
          <p:cNvPr id="406" name="Shape 406"/>
          <p:cNvSpPr/>
          <p:nvPr/>
        </p:nvSpPr>
        <p:spPr>
          <a:xfrm>
            <a:off x="4315321" y="3909000"/>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07" name="Shape 407"/>
          <p:cNvSpPr/>
          <p:nvPr/>
        </p:nvSpPr>
        <p:spPr>
          <a:xfrm>
            <a:off x="2579984" y="5720035"/>
            <a:ext cx="4335119" cy="31339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sz="1600" i="1">
                <a:latin typeface="Arial"/>
                <a:ea typeface="Arial"/>
                <a:cs typeface="Arial"/>
                <a:sym typeface="Arial"/>
              </a:defRPr>
            </a:lvl1pPr>
          </a:lstStyle>
          <a:p>
            <a:r>
              <a:t>*postura jurisprudencial mayoritaria</a:t>
            </a:r>
          </a:p>
        </p:txBody>
      </p:sp>
      <p:sp>
        <p:nvSpPr>
          <p:cNvPr id="11" name="Rectángulo 10"/>
          <p:cNvSpPr/>
          <p:nvPr/>
        </p:nvSpPr>
        <p:spPr>
          <a:xfrm>
            <a:off x="2262026" y="1904386"/>
            <a:ext cx="4325704" cy="777268"/>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2" name="Rectángulo 11"/>
          <p:cNvSpPr/>
          <p:nvPr/>
        </p:nvSpPr>
        <p:spPr>
          <a:xfrm>
            <a:off x="2859384" y="3479629"/>
            <a:ext cx="3105253" cy="368568"/>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3" name="Rectángulo 12"/>
          <p:cNvSpPr/>
          <p:nvPr/>
        </p:nvSpPr>
        <p:spPr>
          <a:xfrm>
            <a:off x="2320399" y="4754038"/>
            <a:ext cx="4396923" cy="1279389"/>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 name="Shape 409"/>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64</a:t>
            </a:fld>
            <a:endParaRPr/>
          </a:p>
        </p:txBody>
      </p:sp>
      <p:sp>
        <p:nvSpPr>
          <p:cNvPr id="410" name="Shape 410"/>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11" name="Shape 41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412" name="Shape 412"/>
          <p:cNvSpPr/>
          <p:nvPr/>
        </p:nvSpPr>
        <p:spPr>
          <a:xfrm>
            <a:off x="2262026" y="1952946"/>
            <a:ext cx="4640143"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¿Qué tipo de gastos son indemnizarles cuando se anula una licencia?</a:t>
            </a:r>
          </a:p>
        </p:txBody>
      </p:sp>
      <p:sp>
        <p:nvSpPr>
          <p:cNvPr id="413" name="Shape 413"/>
          <p:cNvSpPr/>
          <p:nvPr/>
        </p:nvSpPr>
        <p:spPr>
          <a:xfrm>
            <a:off x="4315321" y="2811892"/>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14" name="Shape 414"/>
          <p:cNvSpPr/>
          <p:nvPr/>
        </p:nvSpPr>
        <p:spPr>
          <a:xfrm>
            <a:off x="3029470" y="3498833"/>
            <a:ext cx="3105253"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err="1"/>
              <a:t>Daños</a:t>
            </a:r>
            <a:r>
              <a:rPr dirty="0"/>
              <a:t> </a:t>
            </a:r>
            <a:r>
              <a:rPr dirty="0" err="1"/>
              <a:t>imagen</a:t>
            </a:r>
            <a:r>
              <a:rPr dirty="0"/>
              <a:t> y </a:t>
            </a:r>
            <a:r>
              <a:rPr dirty="0" err="1"/>
              <a:t>morales</a:t>
            </a:r>
            <a:endParaRPr dirty="0"/>
          </a:p>
        </p:txBody>
      </p:sp>
      <p:sp>
        <p:nvSpPr>
          <p:cNvPr id="415" name="Shape 415"/>
          <p:cNvSpPr/>
          <p:nvPr/>
        </p:nvSpPr>
        <p:spPr>
          <a:xfrm>
            <a:off x="1896618" y="4821744"/>
            <a:ext cx="5370959" cy="11507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t>Es preciso demostrar que efectivamente aquellos daños tuvieron lugar, pormenorizando en qué se han traducido las consecuencias económicas desfavorables para el recurrente</a:t>
            </a:r>
          </a:p>
        </p:txBody>
      </p:sp>
      <p:sp>
        <p:nvSpPr>
          <p:cNvPr id="416" name="Shape 416"/>
          <p:cNvSpPr/>
          <p:nvPr/>
        </p:nvSpPr>
        <p:spPr>
          <a:xfrm>
            <a:off x="4315321" y="3992148"/>
            <a:ext cx="1" cy="62484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0" name="Rectángulo 9"/>
          <p:cNvSpPr/>
          <p:nvPr/>
        </p:nvSpPr>
        <p:spPr>
          <a:xfrm>
            <a:off x="2260324" y="1924906"/>
            <a:ext cx="4430622" cy="712786"/>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1" name="Rectángulo 10"/>
          <p:cNvSpPr/>
          <p:nvPr/>
        </p:nvSpPr>
        <p:spPr>
          <a:xfrm>
            <a:off x="2863979" y="3498833"/>
            <a:ext cx="2902683" cy="411465"/>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2" name="Rectángulo 11"/>
          <p:cNvSpPr/>
          <p:nvPr/>
        </p:nvSpPr>
        <p:spPr>
          <a:xfrm>
            <a:off x="1896618" y="4835383"/>
            <a:ext cx="5462544" cy="119816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8" name="Shape 418"/>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65</a:t>
            </a:fld>
            <a:endParaRPr/>
          </a:p>
        </p:txBody>
      </p:sp>
      <p:sp>
        <p:nvSpPr>
          <p:cNvPr id="419" name="Shape 419"/>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20" name="Shape 42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421" name="Shape 421"/>
          <p:cNvSpPr/>
          <p:nvPr/>
        </p:nvSpPr>
        <p:spPr>
          <a:xfrm>
            <a:off x="2262026" y="1952946"/>
            <a:ext cx="4640143"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t>¿Qué tipo de gastos son indemnizarles cuando se anula una licencia?</a:t>
            </a:r>
          </a:p>
        </p:txBody>
      </p:sp>
      <p:sp>
        <p:nvSpPr>
          <p:cNvPr id="422" name="Shape 422"/>
          <p:cNvSpPr/>
          <p:nvPr/>
        </p:nvSpPr>
        <p:spPr>
          <a:xfrm>
            <a:off x="4315321" y="2694511"/>
            <a:ext cx="10021" cy="292664"/>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23" name="Shape 423"/>
          <p:cNvSpPr/>
          <p:nvPr/>
        </p:nvSpPr>
        <p:spPr>
          <a:xfrm>
            <a:off x="3562397" y="3060815"/>
            <a:ext cx="1505847" cy="3506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r>
              <a:rPr dirty="0" err="1"/>
              <a:t>Demoliciones</a:t>
            </a:r>
            <a:endParaRPr dirty="0"/>
          </a:p>
        </p:txBody>
      </p:sp>
      <p:sp>
        <p:nvSpPr>
          <p:cNvPr id="424" name="Shape 424"/>
          <p:cNvSpPr/>
          <p:nvPr/>
        </p:nvSpPr>
        <p:spPr>
          <a:xfrm>
            <a:off x="1852655" y="3829110"/>
            <a:ext cx="5370959" cy="8840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dirty="0"/>
              <a:t>Con </a:t>
            </a:r>
            <a:r>
              <a:rPr dirty="0" err="1"/>
              <a:t>carácter</a:t>
            </a:r>
            <a:r>
              <a:rPr dirty="0"/>
              <a:t> general, </a:t>
            </a:r>
            <a:r>
              <a:rPr dirty="0" err="1"/>
              <a:t>sí</a:t>
            </a:r>
            <a:r>
              <a:rPr dirty="0"/>
              <a:t> se </a:t>
            </a:r>
            <a:r>
              <a:rPr dirty="0" err="1"/>
              <a:t>consideran</a:t>
            </a:r>
            <a:r>
              <a:rPr dirty="0"/>
              <a:t> </a:t>
            </a:r>
            <a:r>
              <a:rPr dirty="0" err="1"/>
              <a:t>indemnizables</a:t>
            </a:r>
            <a:r>
              <a:rPr dirty="0"/>
              <a:t>, </a:t>
            </a:r>
            <a:r>
              <a:rPr dirty="0" err="1"/>
              <a:t>siendo</a:t>
            </a:r>
            <a:r>
              <a:rPr dirty="0"/>
              <a:t> </a:t>
            </a:r>
            <a:r>
              <a:rPr dirty="0" err="1"/>
              <a:t>prueba</a:t>
            </a:r>
            <a:r>
              <a:rPr dirty="0"/>
              <a:t> de </a:t>
            </a:r>
            <a:r>
              <a:rPr dirty="0" err="1"/>
              <a:t>estos</a:t>
            </a:r>
            <a:r>
              <a:rPr dirty="0"/>
              <a:t> </a:t>
            </a:r>
            <a:r>
              <a:rPr dirty="0" err="1"/>
              <a:t>gastos</a:t>
            </a:r>
            <a:r>
              <a:rPr dirty="0"/>
              <a:t> las </a:t>
            </a:r>
            <a:r>
              <a:rPr dirty="0" err="1"/>
              <a:t>facturas</a:t>
            </a:r>
            <a:r>
              <a:rPr dirty="0"/>
              <a:t>.</a:t>
            </a:r>
          </a:p>
        </p:txBody>
      </p:sp>
      <p:sp>
        <p:nvSpPr>
          <p:cNvPr id="425" name="Shape 425"/>
          <p:cNvSpPr/>
          <p:nvPr/>
        </p:nvSpPr>
        <p:spPr>
          <a:xfrm flipH="1">
            <a:off x="4325341" y="3505541"/>
            <a:ext cx="0" cy="284592"/>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0" name="Shape 425"/>
          <p:cNvSpPr/>
          <p:nvPr/>
        </p:nvSpPr>
        <p:spPr>
          <a:xfrm>
            <a:off x="4315321" y="4932484"/>
            <a:ext cx="10020" cy="32010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1" name="Shape 424"/>
          <p:cNvSpPr/>
          <p:nvPr/>
        </p:nvSpPr>
        <p:spPr>
          <a:xfrm>
            <a:off x="1896617" y="5296283"/>
            <a:ext cx="5370959" cy="923330"/>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lang="pt-PT" u="sng" dirty="0"/>
              <a:t>STS 1174/2018</a:t>
            </a:r>
            <a:r>
              <a:rPr lang="pt-PT" dirty="0"/>
              <a:t>: El plazo para reclamar prescribe transcurrido </a:t>
            </a:r>
            <a:r>
              <a:rPr lang="pt-PT" b="1" dirty="0"/>
              <a:t>1 año </a:t>
            </a:r>
            <a:r>
              <a:rPr lang="es-ES_tradnl" dirty="0"/>
              <a:t>desde la fecha de </a:t>
            </a:r>
            <a:r>
              <a:rPr lang="es-ES_tradnl" dirty="0" err="1"/>
              <a:t>notificació</a:t>
            </a:r>
            <a:r>
              <a:rPr lang="it-IT" dirty="0"/>
              <a:t>n de la firmeza de la sentencia que ordena la demolici</a:t>
            </a:r>
            <a:r>
              <a:rPr lang="es-ES_tradnl" dirty="0" err="1"/>
              <a:t>ó</a:t>
            </a:r>
            <a:r>
              <a:rPr lang="en-US" dirty="0"/>
              <a:t>n. </a:t>
            </a:r>
            <a:endParaRPr dirty="0"/>
          </a:p>
        </p:txBody>
      </p:sp>
      <p:sp>
        <p:nvSpPr>
          <p:cNvPr id="12" name="Rectángulo 11"/>
          <p:cNvSpPr/>
          <p:nvPr/>
        </p:nvSpPr>
        <p:spPr>
          <a:xfrm>
            <a:off x="2262026" y="1952946"/>
            <a:ext cx="4411336" cy="624467"/>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3" name="Rectángulo 12"/>
          <p:cNvSpPr/>
          <p:nvPr/>
        </p:nvSpPr>
        <p:spPr>
          <a:xfrm>
            <a:off x="3562397" y="3077737"/>
            <a:ext cx="1505847" cy="355549"/>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4" name="Rectángulo 13"/>
          <p:cNvSpPr/>
          <p:nvPr/>
        </p:nvSpPr>
        <p:spPr>
          <a:xfrm>
            <a:off x="1852655" y="3836215"/>
            <a:ext cx="5370959" cy="979171"/>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5" name="Rectángulo 14"/>
          <p:cNvSpPr/>
          <p:nvPr/>
        </p:nvSpPr>
        <p:spPr>
          <a:xfrm>
            <a:off x="1852654" y="5296283"/>
            <a:ext cx="5414921" cy="999009"/>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8" name="Shape 418"/>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66</a:t>
            </a:fld>
            <a:endParaRPr/>
          </a:p>
        </p:txBody>
      </p:sp>
      <p:sp>
        <p:nvSpPr>
          <p:cNvPr id="419" name="Shape 419"/>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20" name="Shape 42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421" name="Shape 421"/>
          <p:cNvSpPr/>
          <p:nvPr/>
        </p:nvSpPr>
        <p:spPr>
          <a:xfrm>
            <a:off x="2262026" y="1952946"/>
            <a:ext cx="4640143" cy="61736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rPr dirty="0"/>
              <a:t>¿</a:t>
            </a:r>
            <a:r>
              <a:rPr dirty="0" err="1"/>
              <a:t>Qué</a:t>
            </a:r>
            <a:r>
              <a:rPr dirty="0"/>
              <a:t> </a:t>
            </a:r>
            <a:r>
              <a:rPr dirty="0" err="1"/>
              <a:t>tipo</a:t>
            </a:r>
            <a:r>
              <a:rPr dirty="0"/>
              <a:t> de </a:t>
            </a:r>
            <a:r>
              <a:rPr dirty="0" err="1"/>
              <a:t>gastos</a:t>
            </a:r>
            <a:r>
              <a:rPr dirty="0"/>
              <a:t> son </a:t>
            </a:r>
            <a:r>
              <a:rPr dirty="0" err="1"/>
              <a:t>indemnizarles</a:t>
            </a:r>
            <a:r>
              <a:rPr dirty="0"/>
              <a:t> </a:t>
            </a:r>
            <a:r>
              <a:rPr dirty="0" err="1"/>
              <a:t>cuando</a:t>
            </a:r>
            <a:r>
              <a:rPr dirty="0"/>
              <a:t> se </a:t>
            </a:r>
            <a:r>
              <a:rPr dirty="0" err="1"/>
              <a:t>anula</a:t>
            </a:r>
            <a:r>
              <a:rPr dirty="0"/>
              <a:t> </a:t>
            </a:r>
            <a:r>
              <a:rPr dirty="0" err="1"/>
              <a:t>una</a:t>
            </a:r>
            <a:r>
              <a:rPr dirty="0"/>
              <a:t> </a:t>
            </a:r>
            <a:r>
              <a:rPr dirty="0" err="1"/>
              <a:t>licencia</a:t>
            </a:r>
            <a:r>
              <a:rPr dirty="0"/>
              <a:t>?</a:t>
            </a:r>
          </a:p>
        </p:txBody>
      </p:sp>
      <p:sp>
        <p:nvSpPr>
          <p:cNvPr id="422" name="Shape 422"/>
          <p:cNvSpPr/>
          <p:nvPr/>
        </p:nvSpPr>
        <p:spPr>
          <a:xfrm>
            <a:off x="4315321" y="2621108"/>
            <a:ext cx="1" cy="46208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23" name="Shape 423"/>
          <p:cNvSpPr/>
          <p:nvPr/>
        </p:nvSpPr>
        <p:spPr>
          <a:xfrm>
            <a:off x="2539275" y="3120971"/>
            <a:ext cx="3552092"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a:latin typeface="Arial"/>
                <a:ea typeface="Arial"/>
                <a:cs typeface="Arial"/>
                <a:sym typeface="Arial"/>
              </a:defRPr>
            </a:lvl1pPr>
          </a:lstStyle>
          <a:p>
            <a:r>
              <a:rPr lang="es-ES" dirty="0">
                <a:solidFill>
                  <a:srgbClr val="FF0000"/>
                </a:solidFill>
              </a:rPr>
              <a:t>Daño emergente y lucro cesante</a:t>
            </a:r>
            <a:endParaRPr dirty="0">
              <a:solidFill>
                <a:srgbClr val="FF0000"/>
              </a:solidFill>
            </a:endParaRPr>
          </a:p>
        </p:txBody>
      </p:sp>
      <p:sp>
        <p:nvSpPr>
          <p:cNvPr id="424" name="Shape 424"/>
          <p:cNvSpPr/>
          <p:nvPr/>
        </p:nvSpPr>
        <p:spPr>
          <a:xfrm>
            <a:off x="1852656" y="4005107"/>
            <a:ext cx="5370959"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endParaRPr dirty="0">
              <a:solidFill>
                <a:srgbClr val="FF0000"/>
              </a:solidFill>
            </a:endParaRPr>
          </a:p>
        </p:txBody>
      </p:sp>
      <p:sp>
        <p:nvSpPr>
          <p:cNvPr id="425" name="Shape 425"/>
          <p:cNvSpPr/>
          <p:nvPr/>
        </p:nvSpPr>
        <p:spPr>
          <a:xfrm>
            <a:off x="4315321" y="3476981"/>
            <a:ext cx="0" cy="462622"/>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2" name="Rectángulo 11"/>
          <p:cNvSpPr/>
          <p:nvPr/>
        </p:nvSpPr>
        <p:spPr>
          <a:xfrm>
            <a:off x="2251078" y="1903916"/>
            <a:ext cx="4431075" cy="702251"/>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extLst>
      <p:ext uri="{BB962C8B-B14F-4D97-AF65-F5344CB8AC3E}">
        <p14:creationId xmlns:p14="http://schemas.microsoft.com/office/powerpoint/2010/main" val="1978913608"/>
      </p:ext>
    </p:extLst>
  </p:cSld>
  <p:clrMapOvr>
    <a:masterClrMapping/>
  </p:clrMapOvr>
  <p:transition spd="slow"/>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8" name="Shape 418"/>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67</a:t>
            </a:fld>
            <a:endParaRPr/>
          </a:p>
        </p:txBody>
      </p:sp>
      <p:sp>
        <p:nvSpPr>
          <p:cNvPr id="419" name="Shape 419"/>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20" name="Shape 42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421" name="Shape 421"/>
          <p:cNvSpPr/>
          <p:nvPr/>
        </p:nvSpPr>
        <p:spPr>
          <a:xfrm>
            <a:off x="3454875" y="1992696"/>
            <a:ext cx="1720889"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b="1" i="1">
                <a:latin typeface="Arial"/>
                <a:ea typeface="Arial"/>
                <a:cs typeface="Arial"/>
                <a:sym typeface="Arial"/>
              </a:defRPr>
            </a:lvl1pPr>
          </a:lstStyle>
          <a:p>
            <a:r>
              <a:rPr lang="es-ES" dirty="0"/>
              <a:t>48.d) TRLSRU</a:t>
            </a:r>
          </a:p>
        </p:txBody>
      </p:sp>
      <p:sp>
        <p:nvSpPr>
          <p:cNvPr id="422" name="Shape 422"/>
          <p:cNvSpPr/>
          <p:nvPr/>
        </p:nvSpPr>
        <p:spPr>
          <a:xfrm>
            <a:off x="4315321" y="2621108"/>
            <a:ext cx="1" cy="46208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23" name="Shape 423"/>
          <p:cNvSpPr/>
          <p:nvPr/>
        </p:nvSpPr>
        <p:spPr>
          <a:xfrm>
            <a:off x="3562397" y="3060815"/>
            <a:ext cx="1505847"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endParaRPr dirty="0"/>
          </a:p>
        </p:txBody>
      </p:sp>
      <p:sp>
        <p:nvSpPr>
          <p:cNvPr id="425" name="Shape 425"/>
          <p:cNvSpPr/>
          <p:nvPr/>
        </p:nvSpPr>
        <p:spPr>
          <a:xfrm>
            <a:off x="4315321" y="3476981"/>
            <a:ext cx="0" cy="462622"/>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1" name="Shape 424"/>
          <p:cNvSpPr/>
          <p:nvPr/>
        </p:nvSpPr>
        <p:spPr>
          <a:xfrm>
            <a:off x="1825475" y="4018787"/>
            <a:ext cx="5370959"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lang="en-US" dirty="0"/>
              <a:t>. </a:t>
            </a:r>
            <a:endParaRPr dirty="0"/>
          </a:p>
        </p:txBody>
      </p:sp>
      <p:sp>
        <p:nvSpPr>
          <p:cNvPr id="2" name="Rectángulo 1"/>
          <p:cNvSpPr/>
          <p:nvPr/>
        </p:nvSpPr>
        <p:spPr>
          <a:xfrm>
            <a:off x="2373191" y="3095167"/>
            <a:ext cx="4275529" cy="369332"/>
          </a:xfrm>
          <a:prstGeom prst="rect">
            <a:avLst/>
          </a:prstGeom>
        </p:spPr>
        <p:txBody>
          <a:bodyPr wrap="none">
            <a:spAutoFit/>
          </a:bodyPr>
          <a:lstStyle/>
          <a:p>
            <a:r>
              <a:rPr lang="es-ES" dirty="0">
                <a:latin typeface="Arial" panose="020B0604020202020204" pitchFamily="34" charset="0"/>
                <a:cs typeface="Arial" panose="020B0604020202020204" pitchFamily="34" charset="0"/>
              </a:rPr>
              <a:t>demora injustificada en su otorgamiento</a:t>
            </a:r>
          </a:p>
        </p:txBody>
      </p:sp>
      <p:sp>
        <p:nvSpPr>
          <p:cNvPr id="3" name="Rectángulo 2"/>
          <p:cNvSpPr/>
          <p:nvPr/>
        </p:nvSpPr>
        <p:spPr>
          <a:xfrm>
            <a:off x="937626" y="4018787"/>
            <a:ext cx="7749173" cy="1477328"/>
          </a:xfrm>
          <a:prstGeom prst="rect">
            <a:avLst/>
          </a:prstGeom>
        </p:spPr>
        <p:txBody>
          <a:bodyPr wrap="square">
            <a:spAutoFit/>
          </a:bodyPr>
          <a:lstStyle/>
          <a:p>
            <a:r>
              <a:rPr lang="es-ES" dirty="0">
                <a:solidFill>
                  <a:srgbClr val="FF0000"/>
                </a:solidFill>
                <a:latin typeface="Regular"/>
              </a:rPr>
              <a:t>STSJ Madrid 10 de julio de 2019: confirma la condena al Ayuntamiento de Madrid a pagar a la recurrente los daños y perjuicios sufridos por el retraso en la construcción de un edificio como consecuencia de la actuación del Ayuntamiento, que se negó a firmar la licencia y a otorgar la certificación de acto presunto. </a:t>
            </a:r>
            <a:endParaRPr lang="es-ES" dirty="0">
              <a:solidFill>
                <a:srgbClr val="FF0000"/>
              </a:solidFill>
            </a:endParaRPr>
          </a:p>
        </p:txBody>
      </p:sp>
      <p:sp>
        <p:nvSpPr>
          <p:cNvPr id="14" name="Rectángulo 13"/>
          <p:cNvSpPr/>
          <p:nvPr/>
        </p:nvSpPr>
        <p:spPr>
          <a:xfrm>
            <a:off x="822369" y="3984435"/>
            <a:ext cx="7864429" cy="1511680"/>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5" name="Rectángulo 14"/>
          <p:cNvSpPr/>
          <p:nvPr/>
        </p:nvSpPr>
        <p:spPr>
          <a:xfrm>
            <a:off x="2373190" y="3083189"/>
            <a:ext cx="4194664" cy="391790"/>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6" name="Rectángulo 15"/>
          <p:cNvSpPr/>
          <p:nvPr/>
        </p:nvSpPr>
        <p:spPr>
          <a:xfrm>
            <a:off x="3454875" y="1975193"/>
            <a:ext cx="1720889" cy="466285"/>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extLst>
      <p:ext uri="{BB962C8B-B14F-4D97-AF65-F5344CB8AC3E}">
        <p14:creationId xmlns:p14="http://schemas.microsoft.com/office/powerpoint/2010/main" val="2813518012"/>
      </p:ext>
    </p:extLst>
  </p:cSld>
  <p:clrMapOvr>
    <a:masterClrMapping/>
  </p:clrMapOvr>
  <p:transition spd="slow"/>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8" name="Shape 418"/>
          <p:cNvSpPr>
            <a:spLocks noGrp="1"/>
          </p:cNvSpPr>
          <p:nvPr>
            <p:ph type="sldNum" sz="quarter" idx="2"/>
          </p:nvPr>
        </p:nvSpPr>
        <p:spPr>
          <a:xfrm>
            <a:off x="4437748" y="6531618"/>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68</a:t>
            </a:fld>
            <a:endParaRPr/>
          </a:p>
        </p:txBody>
      </p:sp>
      <p:sp>
        <p:nvSpPr>
          <p:cNvPr id="419" name="Shape 419"/>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20" name="Shape 42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SUPUESTOS INDEMNIZATORIOS </a:t>
            </a:r>
          </a:p>
        </p:txBody>
      </p:sp>
      <p:sp>
        <p:nvSpPr>
          <p:cNvPr id="421" name="Shape 421"/>
          <p:cNvSpPr/>
          <p:nvPr/>
        </p:nvSpPr>
        <p:spPr>
          <a:xfrm>
            <a:off x="3454875" y="1992696"/>
            <a:ext cx="1720889"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b="1" i="1">
                <a:latin typeface="Arial"/>
                <a:ea typeface="Arial"/>
                <a:cs typeface="Arial"/>
                <a:sym typeface="Arial"/>
              </a:defRPr>
            </a:lvl1pPr>
          </a:lstStyle>
          <a:p>
            <a:r>
              <a:rPr lang="es-ES" dirty="0"/>
              <a:t>48.d) TRLSRU</a:t>
            </a:r>
          </a:p>
        </p:txBody>
      </p:sp>
      <p:sp>
        <p:nvSpPr>
          <p:cNvPr id="422" name="Shape 422"/>
          <p:cNvSpPr/>
          <p:nvPr/>
        </p:nvSpPr>
        <p:spPr>
          <a:xfrm>
            <a:off x="4322409" y="2506688"/>
            <a:ext cx="1" cy="46208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23" name="Shape 423"/>
          <p:cNvSpPr/>
          <p:nvPr/>
        </p:nvSpPr>
        <p:spPr>
          <a:xfrm>
            <a:off x="3562397" y="3060815"/>
            <a:ext cx="1505847"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a:latin typeface="Arial"/>
                <a:ea typeface="Arial"/>
                <a:cs typeface="Arial"/>
                <a:sym typeface="Arial"/>
              </a:defRPr>
            </a:lvl1pPr>
          </a:lstStyle>
          <a:p>
            <a:endParaRPr dirty="0"/>
          </a:p>
        </p:txBody>
      </p:sp>
      <p:sp>
        <p:nvSpPr>
          <p:cNvPr id="425" name="Shape 425"/>
          <p:cNvSpPr/>
          <p:nvPr/>
        </p:nvSpPr>
        <p:spPr>
          <a:xfrm>
            <a:off x="4315321" y="3476981"/>
            <a:ext cx="0" cy="462622"/>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1" name="Shape 424"/>
          <p:cNvSpPr/>
          <p:nvPr/>
        </p:nvSpPr>
        <p:spPr>
          <a:xfrm>
            <a:off x="1825475" y="4018787"/>
            <a:ext cx="5370959"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r>
              <a:rPr lang="en-US" dirty="0"/>
              <a:t> </a:t>
            </a:r>
            <a:endParaRPr dirty="0"/>
          </a:p>
        </p:txBody>
      </p:sp>
      <p:sp>
        <p:nvSpPr>
          <p:cNvPr id="2" name="Rectángulo 1"/>
          <p:cNvSpPr/>
          <p:nvPr/>
        </p:nvSpPr>
        <p:spPr>
          <a:xfrm>
            <a:off x="2998892" y="3042714"/>
            <a:ext cx="2877711" cy="369332"/>
          </a:xfrm>
          <a:prstGeom prst="rect">
            <a:avLst/>
          </a:prstGeom>
        </p:spPr>
        <p:txBody>
          <a:bodyPr wrap="none">
            <a:spAutoFit/>
          </a:bodyPr>
          <a:lstStyle/>
          <a:p>
            <a:r>
              <a:rPr lang="es-ES" dirty="0">
                <a:latin typeface="Arial" panose="020B0604020202020204" pitchFamily="34" charset="0"/>
                <a:cs typeface="Arial" panose="020B0604020202020204" pitchFamily="34" charset="0"/>
              </a:rPr>
              <a:t>Denegación improcedente</a:t>
            </a:r>
          </a:p>
        </p:txBody>
      </p:sp>
      <p:sp>
        <p:nvSpPr>
          <p:cNvPr id="12" name="Rectángulo 11"/>
          <p:cNvSpPr/>
          <p:nvPr/>
        </p:nvSpPr>
        <p:spPr>
          <a:xfrm>
            <a:off x="2998892" y="3046236"/>
            <a:ext cx="2877711" cy="383911"/>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3" name="Rectángulo 12"/>
          <p:cNvSpPr/>
          <p:nvPr/>
        </p:nvSpPr>
        <p:spPr>
          <a:xfrm>
            <a:off x="3454875" y="1953540"/>
            <a:ext cx="1720889" cy="408488"/>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extLst>
      <p:ext uri="{BB962C8B-B14F-4D97-AF65-F5344CB8AC3E}">
        <p14:creationId xmlns:p14="http://schemas.microsoft.com/office/powerpoint/2010/main" val="3421747092"/>
      </p:ext>
    </p:extLst>
  </p:cSld>
  <p:clrMapOvr>
    <a:masterClrMapping/>
  </p:clrMapOvr>
  <p:transition spd="slow"/>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27" name="Shape 427"/>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69</a:t>
            </a:fld>
            <a:endParaRPr/>
          </a:p>
        </p:txBody>
      </p:sp>
      <p:sp>
        <p:nvSpPr>
          <p:cNvPr id="428" name="Shape 428"/>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rPr lang="es-ES" dirty="0"/>
              <a:t>SUPUESTOS INDEMNIZATORIOS</a:t>
            </a:r>
            <a:endParaRPr dirty="0"/>
          </a:p>
        </p:txBody>
      </p:sp>
      <p:sp>
        <p:nvSpPr>
          <p:cNvPr id="429" name="Shape 429"/>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14" name="Rectángulo 13"/>
          <p:cNvSpPr/>
          <p:nvPr/>
        </p:nvSpPr>
        <p:spPr>
          <a:xfrm>
            <a:off x="1360652" y="2641451"/>
            <a:ext cx="6682155" cy="646331"/>
          </a:xfrm>
          <a:prstGeom prst="rect">
            <a:avLst/>
          </a:prstGeom>
        </p:spPr>
        <p:txBody>
          <a:bodyPr wrap="square">
            <a:spAutoFit/>
          </a:bodyPr>
          <a:lstStyle/>
          <a:p>
            <a:r>
              <a:rPr lang="es-ES" b="1" dirty="0">
                <a:latin typeface="Arial" panose="020B0604020202020204" pitchFamily="34" charset="0"/>
                <a:cs typeface="Arial" panose="020B0604020202020204" pitchFamily="34" charset="0"/>
              </a:rPr>
              <a:t>En ningún</a:t>
            </a:r>
            <a:r>
              <a:rPr lang="es-ES" dirty="0">
                <a:latin typeface="Arial" panose="020B0604020202020204" pitchFamily="34" charset="0"/>
                <a:cs typeface="Arial" panose="020B0604020202020204" pitchFamily="34" charset="0"/>
              </a:rPr>
              <a:t> </a:t>
            </a:r>
            <a:r>
              <a:rPr lang="es-ES" b="1" dirty="0">
                <a:latin typeface="Arial" panose="020B0604020202020204" pitchFamily="34" charset="0"/>
                <a:cs typeface="Arial" panose="020B0604020202020204" pitchFamily="34" charset="0"/>
              </a:rPr>
              <a:t>caso habrá lugar a indemnización si existe dolo, culpa o negligencia graves imputables al perjudicado</a:t>
            </a:r>
            <a:r>
              <a:rPr lang="es-ES" b="1" dirty="0"/>
              <a:t>.</a:t>
            </a:r>
          </a:p>
        </p:txBody>
      </p:sp>
      <p:sp>
        <p:nvSpPr>
          <p:cNvPr id="2" name="Rectángulo 1"/>
          <p:cNvSpPr/>
          <p:nvPr/>
        </p:nvSpPr>
        <p:spPr>
          <a:xfrm>
            <a:off x="3511596" y="1750159"/>
            <a:ext cx="1459054" cy="369332"/>
          </a:xfrm>
          <a:prstGeom prst="rect">
            <a:avLst/>
          </a:prstGeom>
        </p:spPr>
        <p:txBody>
          <a:bodyPr wrap="none">
            <a:spAutoFit/>
          </a:bodyPr>
          <a:lstStyle/>
          <a:p>
            <a:r>
              <a:rPr lang="es-ES" b="1" dirty="0"/>
              <a:t>48.d) TRLSRU</a:t>
            </a:r>
          </a:p>
        </p:txBody>
      </p:sp>
      <p:sp>
        <p:nvSpPr>
          <p:cNvPr id="16" name="Rectángulo 15"/>
          <p:cNvSpPr/>
          <p:nvPr/>
        </p:nvSpPr>
        <p:spPr>
          <a:xfrm>
            <a:off x="1143001" y="4043721"/>
            <a:ext cx="6967990" cy="2031325"/>
          </a:xfrm>
          <a:prstGeom prst="rect">
            <a:avLst/>
          </a:prstGeom>
        </p:spPr>
        <p:txBody>
          <a:bodyPr wrap="square">
            <a:spAutoFit/>
          </a:bodyPr>
          <a:lstStyle/>
          <a:p>
            <a:r>
              <a:rPr lang="pt-PT" u="sng" dirty="0">
                <a:latin typeface="Arial" panose="020B0604020202020204" pitchFamily="34" charset="0"/>
                <a:cs typeface="Arial" panose="020B0604020202020204" pitchFamily="34" charset="0"/>
              </a:rPr>
              <a:t>STS de 20.1.2005</a:t>
            </a:r>
            <a:r>
              <a:rPr lang="pt-PT" dirty="0">
                <a:latin typeface="Arial" panose="020B0604020202020204" pitchFamily="34" charset="0"/>
                <a:cs typeface="Arial" panose="020B0604020202020204" pitchFamily="34" charset="0"/>
              </a:rPr>
              <a:t>: </a:t>
            </a:r>
            <a:r>
              <a:rPr lang="de-DE" i="1" dirty="0">
                <a:latin typeface="Arial" panose="020B0604020202020204" pitchFamily="34" charset="0"/>
                <a:cs typeface="Arial" panose="020B0604020202020204" pitchFamily="34" charset="0"/>
              </a:rPr>
              <a:t>“</a:t>
            </a:r>
            <a:r>
              <a:rPr lang="es-ES_tradnl" i="1" dirty="0">
                <a:latin typeface="Arial" panose="020B0604020202020204" pitchFamily="34" charset="0"/>
                <a:cs typeface="Arial" panose="020B0604020202020204" pitchFamily="34" charset="0"/>
              </a:rPr>
              <a:t>Exonera de responsabilidad a la Administración el conocimiento del perjudicado de la </a:t>
            </a:r>
            <a:r>
              <a:rPr lang="es-ES_tradnl" i="1" dirty="0" err="1">
                <a:latin typeface="Arial" panose="020B0604020202020204" pitchFamily="34" charset="0"/>
                <a:cs typeface="Arial" panose="020B0604020202020204" pitchFamily="34" charset="0"/>
              </a:rPr>
              <a:t>infracció</a:t>
            </a:r>
            <a:r>
              <a:rPr lang="en-US" i="1" dirty="0">
                <a:latin typeface="Arial" panose="020B0604020202020204" pitchFamily="34" charset="0"/>
                <a:cs typeface="Arial" panose="020B0604020202020204" pitchFamily="34" charset="0"/>
              </a:rPr>
              <a:t>n … </a:t>
            </a:r>
            <a:r>
              <a:rPr lang="es-ES_tradnl" i="1" dirty="0">
                <a:latin typeface="Arial" panose="020B0604020202020204" pitchFamily="34" charset="0"/>
                <a:cs typeface="Arial" panose="020B0604020202020204" pitchFamily="34" charset="0"/>
              </a:rPr>
              <a:t>. La intencionalidad es clara y as</a:t>
            </a:r>
            <a:r>
              <a:rPr lang="en-US" i="1" dirty="0">
                <a:latin typeface="Arial" panose="020B0604020202020204" pitchFamily="34" charset="0"/>
                <a:cs typeface="Arial" panose="020B0604020202020204" pitchFamily="34" charset="0"/>
              </a:rPr>
              <a:t>í </a:t>
            </a:r>
            <a:r>
              <a:rPr lang="es-ES_tradnl" i="1" dirty="0">
                <a:latin typeface="Arial" panose="020B0604020202020204" pitchFamily="34" charset="0"/>
                <a:cs typeface="Arial" panose="020B0604020202020204" pitchFamily="34" charset="0"/>
              </a:rPr>
              <a:t>se pronuncia la jurisprudencia cuando existe un elemento distorsionador e intencionado que lleve a un otorgamiento erróneo, o cuando la actuación realizada por el perjudicado, (obra o actividad) no se ajuste a la licencia concedida.</a:t>
            </a:r>
            <a:r>
              <a:rPr lang="en-US" i="1" dirty="0">
                <a:latin typeface="Arial" panose="020B0604020202020204" pitchFamily="34" charset="0"/>
                <a:cs typeface="Arial" panose="020B0604020202020204" pitchFamily="34" charset="0"/>
              </a:rPr>
              <a:t>” </a:t>
            </a:r>
            <a:endParaRPr lang="es-ES" b="1" dirty="0">
              <a:latin typeface="Arial" panose="020B0604020202020204" pitchFamily="34" charset="0"/>
              <a:cs typeface="Arial" panose="020B0604020202020204" pitchFamily="34" charset="0"/>
            </a:endParaRPr>
          </a:p>
        </p:txBody>
      </p:sp>
      <p:sp>
        <p:nvSpPr>
          <p:cNvPr id="17" name="Shape 422"/>
          <p:cNvSpPr/>
          <p:nvPr/>
        </p:nvSpPr>
        <p:spPr>
          <a:xfrm>
            <a:off x="4357581" y="2143825"/>
            <a:ext cx="5389" cy="427926"/>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8" name="Shape 422"/>
          <p:cNvSpPr/>
          <p:nvPr/>
        </p:nvSpPr>
        <p:spPr>
          <a:xfrm>
            <a:off x="4357581" y="3446479"/>
            <a:ext cx="1" cy="46208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9" name="Rectángulo 18"/>
          <p:cNvSpPr/>
          <p:nvPr/>
        </p:nvSpPr>
        <p:spPr>
          <a:xfrm>
            <a:off x="3511596" y="1766452"/>
            <a:ext cx="1459054" cy="361079"/>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20" name="Rectángulo 19"/>
          <p:cNvSpPr/>
          <p:nvPr/>
        </p:nvSpPr>
        <p:spPr>
          <a:xfrm>
            <a:off x="1360651" y="2628013"/>
            <a:ext cx="6682155" cy="761337"/>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21" name="Rectángulo 20"/>
          <p:cNvSpPr/>
          <p:nvPr/>
        </p:nvSpPr>
        <p:spPr>
          <a:xfrm>
            <a:off x="1143000" y="3976962"/>
            <a:ext cx="7152301" cy="209808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90465" y="1259634"/>
            <a:ext cx="7811305" cy="1296954"/>
          </a:xfrm>
          <a:ln>
            <a:solidFill>
              <a:srgbClr val="FF0000"/>
            </a:solidFill>
          </a:ln>
          <a:effectLst>
            <a:outerShdw blurRad="50800" dist="38100" algn="l" rotWithShape="0">
              <a:prstClr val="black">
                <a:alpha val="40000"/>
              </a:prstClr>
            </a:outerShdw>
          </a:effectLst>
        </p:spPr>
        <p:txBody>
          <a:bodyPr>
            <a:normAutofit fontScale="62500" lnSpcReduction="20000"/>
          </a:bodyPr>
          <a:lstStyle/>
          <a:p>
            <a:endParaRPr lang="es-ES" i="1" dirty="0"/>
          </a:p>
          <a:p>
            <a:endParaRPr lang="es-ES" i="1" dirty="0"/>
          </a:p>
          <a:p>
            <a:pPr algn="just"/>
            <a:r>
              <a:rPr lang="es-ES" dirty="0">
                <a:solidFill>
                  <a:srgbClr val="FF0000"/>
                </a:solidFill>
              </a:rPr>
              <a:t>Se solicita información en relación con la consideración como nexo causal de las solicitudes de responsabilidad patrimonial presentadas frente al Ayuntamiento la instalación de unos bordillos para evitar que los vehículos aparquen cerca de la acera.</a:t>
            </a:r>
            <a:endParaRPr lang="en-GB" dirty="0">
              <a:solidFill>
                <a:srgbClr val="FF0000"/>
              </a:solidFill>
            </a:endParaRPr>
          </a:p>
          <a:p>
            <a:pPr algn="just"/>
            <a:endParaRPr lang="es-ES" i="1" dirty="0"/>
          </a:p>
          <a:p>
            <a:endParaRPr lang="es-ES" sz="1400" dirty="0">
              <a:solidFill>
                <a:srgbClr val="FF0000"/>
              </a:solidFill>
            </a:endParaRPr>
          </a:p>
        </p:txBody>
      </p:sp>
      <p:sp>
        <p:nvSpPr>
          <p:cNvPr id="6" name="Marcador de contenido 5"/>
          <p:cNvSpPr>
            <a:spLocks noGrp="1"/>
          </p:cNvSpPr>
          <p:nvPr>
            <p:ph sz="half" idx="2"/>
          </p:nvPr>
        </p:nvSpPr>
        <p:spPr>
          <a:xfrm>
            <a:off x="559837" y="2622288"/>
            <a:ext cx="8068622" cy="3745856"/>
          </a:xfrm>
        </p:spPr>
        <p:txBody>
          <a:bodyPr>
            <a:normAutofit fontScale="25000" lnSpcReduction="20000"/>
          </a:bodyPr>
          <a:lstStyle/>
          <a:p>
            <a:pPr algn="just" fontAlgn="base"/>
            <a:r>
              <a:rPr lang="es-ES" sz="5600" dirty="0"/>
              <a:t>“(...) Como elemento básico en la determinación de la responsabilidad del daño o perjuicio causado, destaca la relación de causalidad, para desentrañar la actividad culpable de los perjuicios y sobre este decisivo aspecto la jurisprudencia del Tribunal Supremo ha exigido tradicionalmente que el nexo causal sea </a:t>
            </a:r>
            <a:r>
              <a:rPr lang="es-ES" sz="5600" b="1" dirty="0"/>
              <a:t>directo, inmediato y exclusivo </a:t>
            </a:r>
            <a:r>
              <a:rPr lang="es-ES" sz="5600" dirty="0"/>
              <a:t>(sentencias de 20/1/84, 24/3/84, 30/12/85 ,20/1/86 etc.). </a:t>
            </a:r>
            <a:r>
              <a:rPr lang="es-ES" sz="5600" b="1" dirty="0"/>
              <a:t>Lo cual supone desestimar sistemáticamente todas las pretensiones de indemnización cuando interfiere en aquel, de alguna manera, la culpa de la víctima</a:t>
            </a:r>
            <a:r>
              <a:rPr lang="es-ES" sz="5600" dirty="0"/>
              <a:t> (sentencias de 20/6/84 y 2/4/86, entre otras) o de un tercero.</a:t>
            </a:r>
            <a:endParaRPr lang="en-GB" sz="5600" dirty="0"/>
          </a:p>
          <a:p>
            <a:pPr algn="just" fontAlgn="base"/>
            <a:r>
              <a:rPr lang="es-ES" sz="5600" dirty="0"/>
              <a:t>No obstante, también ha declarado de forma reiterada el Tribunal Supremo (por todas, sentencia de 5 de junio de 1998) que no es acorde con el referido principio de responsabilidad patrimonial objetiva su generalización más allá del principio de causalidad, aun de forma mediata, indirecta o concurrente, de manera que, para que exista aquélla, </a:t>
            </a:r>
            <a:r>
              <a:rPr lang="es-ES" sz="5600" b="1" dirty="0">
                <a:solidFill>
                  <a:srgbClr val="FF0000"/>
                </a:solidFill>
              </a:rPr>
              <a:t>es imprescindible la existencia de nexo causal entre la actuación de la Administración y el resultado lesivo o dañoso producido</a:t>
            </a:r>
            <a:r>
              <a:rPr lang="es-ES" sz="5600" dirty="0"/>
              <a:t>, </a:t>
            </a:r>
            <a:r>
              <a:rPr lang="es-ES" sz="5600" dirty="0">
                <a:solidFill>
                  <a:srgbClr val="FF0000"/>
                </a:solidFill>
              </a:rPr>
              <a:t>y </a:t>
            </a:r>
            <a:r>
              <a:rPr lang="es-ES" sz="5600" b="1" dirty="0">
                <a:solidFill>
                  <a:srgbClr val="FF0000"/>
                </a:solidFill>
              </a:rPr>
              <a:t>que la socialización de riesgos que justifica la responsabilidad objetiva de la Administración cuando actúa al servicio de los intereses generales no permite extender dicha responsabilidad hasta cubrir cualquier evento</a:t>
            </a:r>
            <a:r>
              <a:rPr lang="es-ES" sz="5600" dirty="0"/>
              <a:t>, lo que, en otras palabras, significa que la prestación por la Administración de un determinado servicio público y la titularidad por parte de aquélla de la infraestructura material para su prestación </a:t>
            </a:r>
            <a:r>
              <a:rPr lang="es-ES" sz="5600" b="1" dirty="0">
                <a:solidFill>
                  <a:srgbClr val="FF0000"/>
                </a:solidFill>
              </a:rPr>
              <a:t>no implica que el vigente sistema de responsabilidad patrimonial objetiva de las Administración Públicas convierta a éstas en aseguradoras universales de todos los riesgos con el fin de prevenir cualquier eventualidad desfavorable o dañosa para los administrados que pueda producirse con independencia del actuar administrativo, porque de lo contrario se transformaría aquél en un sistema providencialista no contemplado en nuestro ordenamiento jurídico”.</a:t>
            </a:r>
            <a:endParaRPr lang="en-GB" sz="5600" b="1" dirty="0">
              <a:solidFill>
                <a:srgbClr val="FF0000"/>
              </a:solidFill>
            </a:endParaRPr>
          </a:p>
          <a:p>
            <a:endParaRPr lang="es-ES" sz="1550" b="1" dirty="0"/>
          </a:p>
        </p:txBody>
      </p:sp>
    </p:spTree>
    <p:extLst>
      <p:ext uri="{BB962C8B-B14F-4D97-AF65-F5344CB8AC3E}">
        <p14:creationId xmlns:p14="http://schemas.microsoft.com/office/powerpoint/2010/main" val="3387814245"/>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9" name="Shape 439"/>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70</a:t>
            </a:fld>
            <a:endParaRPr/>
          </a:p>
        </p:txBody>
      </p:sp>
      <p:sp>
        <p:nvSpPr>
          <p:cNvPr id="440" name="Shape 44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rPr lang="es-ES" dirty="0"/>
              <a:t>SUPUESTOS INDEMNIZATORIOS</a:t>
            </a:r>
            <a:r>
              <a:rPr dirty="0"/>
              <a:t> </a:t>
            </a:r>
          </a:p>
        </p:txBody>
      </p:sp>
      <p:sp>
        <p:nvSpPr>
          <p:cNvPr id="441" name="Shape 441"/>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18" name="Shape 343"/>
          <p:cNvSpPr/>
          <p:nvPr/>
        </p:nvSpPr>
        <p:spPr>
          <a:xfrm>
            <a:off x="2633104" y="1952946"/>
            <a:ext cx="4071222" cy="646331"/>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i="1">
                <a:latin typeface="Arial"/>
                <a:ea typeface="Arial"/>
                <a:cs typeface="Arial"/>
                <a:sym typeface="Arial"/>
              </a:defRPr>
            </a:lvl1pPr>
          </a:lstStyle>
          <a:p>
            <a:r>
              <a:rPr lang="es-ES" dirty="0"/>
              <a:t>OCUPACIÓN DE TERRENOS PARA DOTACIONES</a:t>
            </a:r>
            <a:r>
              <a:rPr dirty="0"/>
              <a:t>(48.</a:t>
            </a:r>
            <a:r>
              <a:rPr lang="es-ES" dirty="0"/>
              <a:t>e</a:t>
            </a:r>
            <a:r>
              <a:rPr dirty="0"/>
              <a:t>) TRLSRU)</a:t>
            </a:r>
          </a:p>
        </p:txBody>
      </p:sp>
      <p:sp>
        <p:nvSpPr>
          <p:cNvPr id="19" name="Rectángulo 18"/>
          <p:cNvSpPr/>
          <p:nvPr/>
        </p:nvSpPr>
        <p:spPr>
          <a:xfrm>
            <a:off x="1360652" y="3246024"/>
            <a:ext cx="6682155" cy="923330"/>
          </a:xfrm>
          <a:prstGeom prst="rect">
            <a:avLst/>
          </a:prstGeom>
        </p:spPr>
        <p:txBody>
          <a:bodyPr wrap="square">
            <a:spAutoFit/>
          </a:bodyPr>
          <a:lstStyle/>
          <a:p>
            <a:r>
              <a:rPr lang="es-ES" dirty="0">
                <a:latin typeface="Arial" panose="020B0604020202020204" pitchFamily="34" charset="0"/>
                <a:cs typeface="Arial" panose="020B0604020202020204" pitchFamily="34" charset="0"/>
              </a:rPr>
              <a:t>Por el período de tiempo que medie desde la ocupación de los mismos hasta la aprobación definitiva del instrumento por el que se le adjudiquen al propietario otros de valor equivalente</a:t>
            </a:r>
            <a:r>
              <a:rPr lang="es-ES" b="1" dirty="0">
                <a:latin typeface="Arial" panose="020B0604020202020204" pitchFamily="34" charset="0"/>
                <a:cs typeface="Arial" panose="020B0604020202020204" pitchFamily="34" charset="0"/>
              </a:rPr>
              <a:t>.</a:t>
            </a:r>
          </a:p>
        </p:txBody>
      </p:sp>
      <p:sp>
        <p:nvSpPr>
          <p:cNvPr id="20" name="Shape 422"/>
          <p:cNvSpPr/>
          <p:nvPr/>
        </p:nvSpPr>
        <p:spPr>
          <a:xfrm>
            <a:off x="4413354" y="2691610"/>
            <a:ext cx="1" cy="46208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1" name="Shape 422"/>
          <p:cNvSpPr/>
          <p:nvPr/>
        </p:nvSpPr>
        <p:spPr>
          <a:xfrm>
            <a:off x="4413354" y="4261687"/>
            <a:ext cx="1" cy="46208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2" name="Rectángulo 21"/>
          <p:cNvSpPr/>
          <p:nvPr/>
        </p:nvSpPr>
        <p:spPr>
          <a:xfrm>
            <a:off x="1327637" y="4816101"/>
            <a:ext cx="6682155" cy="369332"/>
          </a:xfrm>
          <a:prstGeom prst="rect">
            <a:avLst/>
          </a:prstGeom>
        </p:spPr>
        <p:txBody>
          <a:bodyPr wrap="square">
            <a:spAutoFit/>
          </a:bodyPr>
          <a:lstStyle/>
          <a:p>
            <a:r>
              <a:rPr lang="es-ES" dirty="0">
                <a:solidFill>
                  <a:srgbClr val="FF0000"/>
                </a:solidFill>
                <a:latin typeface="Arial" panose="020B0604020202020204" pitchFamily="34" charset="0"/>
                <a:cs typeface="Arial" panose="020B0604020202020204" pitchFamily="34" charset="0"/>
              </a:rPr>
              <a:t>Buscar sentencia</a:t>
            </a:r>
            <a:r>
              <a:rPr lang="es-ES" b="1" dirty="0">
                <a:solidFill>
                  <a:srgbClr val="FF0000"/>
                </a:solidFill>
                <a:latin typeface="Arial" panose="020B0604020202020204" pitchFamily="34" charset="0"/>
                <a:cs typeface="Arial" panose="020B0604020202020204" pitchFamily="34" charset="0"/>
              </a:rPr>
              <a:t>.</a:t>
            </a:r>
          </a:p>
        </p:txBody>
      </p:sp>
      <p:sp>
        <p:nvSpPr>
          <p:cNvPr id="23" name="Rectángulo 22"/>
          <p:cNvSpPr/>
          <p:nvPr/>
        </p:nvSpPr>
        <p:spPr>
          <a:xfrm>
            <a:off x="2574818" y="1872674"/>
            <a:ext cx="3966659" cy="72660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24" name="Rectángulo 23"/>
          <p:cNvSpPr/>
          <p:nvPr/>
        </p:nvSpPr>
        <p:spPr>
          <a:xfrm>
            <a:off x="1360651" y="3227701"/>
            <a:ext cx="6429333" cy="1033986"/>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25" name="Rectángulo 24"/>
          <p:cNvSpPr/>
          <p:nvPr/>
        </p:nvSpPr>
        <p:spPr>
          <a:xfrm>
            <a:off x="1327637" y="4817190"/>
            <a:ext cx="2875086" cy="713172"/>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5" name="Shape 455"/>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71</a:t>
            </a:fld>
            <a:endParaRPr/>
          </a:p>
        </p:txBody>
      </p:sp>
      <p:sp>
        <p:nvSpPr>
          <p:cNvPr id="456" name="Shape 456"/>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rPr lang="es-ES" dirty="0"/>
              <a:t>SUPUESTOS INDEMNIZATORIOS</a:t>
            </a:r>
            <a:r>
              <a:rPr dirty="0"/>
              <a:t> </a:t>
            </a:r>
          </a:p>
        </p:txBody>
      </p:sp>
      <p:sp>
        <p:nvSpPr>
          <p:cNvPr id="457" name="Shape 457"/>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58" name="Shape 458"/>
          <p:cNvSpPr/>
          <p:nvPr/>
        </p:nvSpPr>
        <p:spPr>
          <a:xfrm>
            <a:off x="590559" y="1236238"/>
            <a:ext cx="3934729" cy="553998"/>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sz="3000" i="1">
                <a:solidFill>
                  <a:srgbClr val="1F497D"/>
                </a:solidFill>
                <a:latin typeface="Arial"/>
                <a:ea typeface="Arial"/>
                <a:cs typeface="Arial"/>
                <a:sym typeface="Arial"/>
              </a:defRPr>
            </a:lvl1pPr>
          </a:lstStyle>
          <a:p>
            <a:r>
              <a:rPr lang="es-ES" dirty="0"/>
              <a:t>Normativa autonómica</a:t>
            </a:r>
            <a:endParaRPr dirty="0"/>
          </a:p>
        </p:txBody>
      </p:sp>
      <p:sp>
        <p:nvSpPr>
          <p:cNvPr id="459" name="Shape 459"/>
          <p:cNvSpPr/>
          <p:nvPr/>
        </p:nvSpPr>
        <p:spPr>
          <a:xfrm>
            <a:off x="3230591" y="3598672"/>
            <a:ext cx="2517795"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just">
              <a:defRPr>
                <a:latin typeface="Arial"/>
                <a:ea typeface="Arial"/>
                <a:cs typeface="Arial"/>
                <a:sym typeface="Arial"/>
              </a:defRPr>
            </a:lvl1pPr>
          </a:lstStyle>
          <a:p>
            <a:endParaRPr dirty="0"/>
          </a:p>
        </p:txBody>
      </p:sp>
      <p:sp>
        <p:nvSpPr>
          <p:cNvPr id="461" name="Shape 461"/>
          <p:cNvSpPr/>
          <p:nvPr/>
        </p:nvSpPr>
        <p:spPr>
          <a:xfrm>
            <a:off x="2956083" y="2509788"/>
            <a:ext cx="3336809" cy="369332"/>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p>
            <a:pPr algn="ctr">
              <a:defRPr b="1">
                <a:latin typeface="Arial"/>
                <a:ea typeface="Arial"/>
                <a:cs typeface="Arial"/>
                <a:sym typeface="Arial"/>
              </a:defRPr>
            </a:pPr>
            <a:r>
              <a:rPr lang="es-ES" b="1" dirty="0">
                <a:sym typeface="Arial"/>
              </a:rPr>
              <a:t>CONSULTAS URBANÍSTICAS</a:t>
            </a:r>
            <a:endParaRPr dirty="0"/>
          </a:p>
        </p:txBody>
      </p:sp>
      <p:sp>
        <p:nvSpPr>
          <p:cNvPr id="15" name="Shape 422"/>
          <p:cNvSpPr/>
          <p:nvPr/>
        </p:nvSpPr>
        <p:spPr>
          <a:xfrm>
            <a:off x="4503691" y="3122513"/>
            <a:ext cx="1" cy="46208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 name="Rectángulo 1"/>
          <p:cNvSpPr/>
          <p:nvPr/>
        </p:nvSpPr>
        <p:spPr>
          <a:xfrm>
            <a:off x="1393340" y="3783338"/>
            <a:ext cx="6901962" cy="1754326"/>
          </a:xfrm>
          <a:prstGeom prst="rect">
            <a:avLst/>
          </a:prstGeom>
        </p:spPr>
        <p:txBody>
          <a:bodyPr wrap="square">
            <a:spAutoFit/>
          </a:bodyPr>
          <a:lstStyle/>
          <a:p>
            <a:r>
              <a:rPr lang="es-ES_tradnl" u="sng" dirty="0">
                <a:latin typeface="Arial" panose="020B0604020202020204" pitchFamily="34" charset="0"/>
                <a:cs typeface="Arial" panose="020B0604020202020204" pitchFamily="34" charset="0"/>
              </a:rPr>
              <a:t>STSJ Castilla y León 205/2014 de 19 septiembre</a:t>
            </a:r>
            <a:r>
              <a:rPr lang="es-ES_tradnl" dirty="0">
                <a:latin typeface="Arial" panose="020B0604020202020204" pitchFamily="34" charset="0"/>
                <a:cs typeface="Arial" panose="020B0604020202020204" pitchFamily="34" charset="0"/>
              </a:rPr>
              <a:t>: </a:t>
            </a:r>
            <a:r>
              <a:rPr lang="es-ES_tradnl" dirty="0">
                <a:latin typeface="Arial" panose="020B0604020202020204" pitchFamily="34" charset="0"/>
                <a:ea typeface="Arial Unicode MS" panose="020B0604020202020204" pitchFamily="34" charset="-128"/>
                <a:cs typeface="Arial" panose="020B0604020202020204" pitchFamily="34" charset="0"/>
              </a:rPr>
              <a:t>La </a:t>
            </a:r>
            <a:r>
              <a:rPr lang="es-ES_tradnl" dirty="0" err="1">
                <a:latin typeface="Arial" panose="020B0604020202020204" pitchFamily="34" charset="0"/>
                <a:ea typeface="Arial Unicode MS" panose="020B0604020202020204" pitchFamily="34" charset="-128"/>
                <a:cs typeface="Arial" panose="020B0604020202020204" pitchFamily="34" charset="0"/>
              </a:rPr>
              <a:t>informació</a:t>
            </a:r>
            <a:r>
              <a:rPr lang="en-US" dirty="0">
                <a:latin typeface="Arial" panose="020B0604020202020204" pitchFamily="34" charset="0"/>
                <a:ea typeface="Arial Unicode MS" panose="020B0604020202020204" pitchFamily="34" charset="-128"/>
                <a:cs typeface="Arial" panose="020B0604020202020204" pitchFamily="34" charset="0"/>
              </a:rPr>
              <a:t>n </a:t>
            </a:r>
            <a:r>
              <a:rPr lang="en-US" dirty="0" err="1">
                <a:latin typeface="Arial" panose="020B0604020202020204" pitchFamily="34" charset="0"/>
                <a:ea typeface="Arial Unicode MS" panose="020B0604020202020204" pitchFamily="34" charset="-128"/>
                <a:cs typeface="Arial" panose="020B0604020202020204" pitchFamily="34" charset="0"/>
              </a:rPr>
              <a:t>urbaní</a:t>
            </a:r>
            <a:r>
              <a:rPr lang="es-ES_tradnl" dirty="0" err="1">
                <a:latin typeface="Arial" panose="020B0604020202020204" pitchFamily="34" charset="0"/>
                <a:ea typeface="Arial Unicode MS" panose="020B0604020202020204" pitchFamily="34" charset="-128"/>
                <a:cs typeface="Arial" panose="020B0604020202020204" pitchFamily="34" charset="0"/>
              </a:rPr>
              <a:t>stica</a:t>
            </a:r>
            <a:r>
              <a:rPr lang="es-ES_tradnl" dirty="0">
                <a:latin typeface="Arial" panose="020B0604020202020204" pitchFamily="34" charset="0"/>
                <a:ea typeface="Arial Unicode MS" panose="020B0604020202020204" pitchFamily="34" charset="-128"/>
                <a:cs typeface="Arial" panose="020B0604020202020204" pitchFamily="34" charset="0"/>
              </a:rPr>
              <a:t> suministrada por parte de la Corporación es incompleta y parcial, de modo que la misma resultó inexacta, </a:t>
            </a:r>
            <a:r>
              <a:rPr lang="es-ES_tradnl" dirty="0">
                <a:latin typeface="Arial" panose="020B0604020202020204" pitchFamily="34" charset="0"/>
                <a:cs typeface="Arial" panose="020B0604020202020204" pitchFamily="34" charset="0"/>
              </a:rPr>
              <a:t>lo que se asimila con la denominada contestación "errónea", integrando tal actuación un funcionamiento anormal de la Administración, que ser</a:t>
            </a:r>
            <a:r>
              <a:rPr lang="en-US" dirty="0">
                <a:latin typeface="Arial" panose="020B0604020202020204" pitchFamily="34" charset="0"/>
                <a:cs typeface="Arial" panose="020B0604020202020204" pitchFamily="34" charset="0"/>
              </a:rPr>
              <a:t>á </a:t>
            </a:r>
            <a:r>
              <a:rPr lang="es-ES_tradnl" dirty="0">
                <a:latin typeface="Arial" panose="020B0604020202020204" pitchFamily="34" charset="0"/>
                <a:cs typeface="Arial" panose="020B0604020202020204" pitchFamily="34" charset="0"/>
              </a:rPr>
              <a:t>susceptible de </a:t>
            </a:r>
            <a:r>
              <a:rPr lang="es-ES_tradnl" dirty="0" err="1">
                <a:latin typeface="Arial" panose="020B0604020202020204" pitchFamily="34" charset="0"/>
                <a:cs typeface="Arial" panose="020B0604020202020204" pitchFamily="34" charset="0"/>
              </a:rPr>
              <a:t>indemnizació</a:t>
            </a:r>
            <a:r>
              <a:rPr lang="en-US" dirty="0">
                <a:latin typeface="Arial" panose="020B0604020202020204" pitchFamily="34" charset="0"/>
                <a:cs typeface="Arial" panose="020B0604020202020204" pitchFamily="34" charset="0"/>
              </a:rPr>
              <a:t>n.</a:t>
            </a:r>
            <a:endParaRPr lang="es-ES" dirty="0">
              <a:latin typeface="Arial" panose="020B0604020202020204" pitchFamily="34" charset="0"/>
              <a:cs typeface="Arial" panose="020B0604020202020204" pitchFamily="34" charset="0"/>
            </a:endParaRPr>
          </a:p>
        </p:txBody>
      </p:sp>
      <p:sp>
        <p:nvSpPr>
          <p:cNvPr id="17" name="Rectángulo 16"/>
          <p:cNvSpPr/>
          <p:nvPr/>
        </p:nvSpPr>
        <p:spPr>
          <a:xfrm>
            <a:off x="2961494" y="2413204"/>
            <a:ext cx="3336809" cy="562500"/>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8" name="Rectángulo 17"/>
          <p:cNvSpPr/>
          <p:nvPr/>
        </p:nvSpPr>
        <p:spPr>
          <a:xfrm>
            <a:off x="1393340" y="3783338"/>
            <a:ext cx="7093525" cy="1799411"/>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9" name="Shape 469"/>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72</a:t>
            </a:fld>
            <a:endParaRPr/>
          </a:p>
        </p:txBody>
      </p:sp>
      <p:sp>
        <p:nvSpPr>
          <p:cNvPr id="470" name="Shape 47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rPr lang="es-ES" dirty="0"/>
              <a:t>SUPUESTOS INDEMNIZATORIOS</a:t>
            </a:r>
            <a:r>
              <a:rPr dirty="0"/>
              <a:t> </a:t>
            </a:r>
          </a:p>
        </p:txBody>
      </p:sp>
      <p:sp>
        <p:nvSpPr>
          <p:cNvPr id="471" name="Shape 471"/>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72" name="Shape 472"/>
          <p:cNvSpPr/>
          <p:nvPr/>
        </p:nvSpPr>
        <p:spPr>
          <a:xfrm>
            <a:off x="590559" y="1236238"/>
            <a:ext cx="3934729" cy="553998"/>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sz="3000" i="1">
                <a:solidFill>
                  <a:srgbClr val="1F497D"/>
                </a:solidFill>
                <a:latin typeface="Arial"/>
                <a:ea typeface="Arial"/>
                <a:cs typeface="Arial"/>
                <a:sym typeface="Arial"/>
              </a:defRPr>
            </a:lvl1pPr>
          </a:lstStyle>
          <a:p>
            <a:r>
              <a:rPr lang="es-ES" dirty="0"/>
              <a:t>Normativa autonómica</a:t>
            </a:r>
            <a:endParaRPr dirty="0"/>
          </a:p>
        </p:txBody>
      </p:sp>
      <p:sp>
        <p:nvSpPr>
          <p:cNvPr id="476" name="Shape 476"/>
          <p:cNvSpPr/>
          <p:nvPr/>
        </p:nvSpPr>
        <p:spPr>
          <a:xfrm>
            <a:off x="4590850" y="3130381"/>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77" name="Shape 477"/>
          <p:cNvSpPr/>
          <p:nvPr/>
        </p:nvSpPr>
        <p:spPr>
          <a:xfrm>
            <a:off x="1796777" y="3741315"/>
            <a:ext cx="5844747"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ctr">
              <a:defRPr>
                <a:latin typeface="Arial"/>
                <a:ea typeface="Arial"/>
                <a:cs typeface="Arial"/>
                <a:sym typeface="Arial"/>
              </a:defRPr>
            </a:pPr>
            <a:r>
              <a:rPr dirty="0"/>
              <a:t> </a:t>
            </a:r>
          </a:p>
        </p:txBody>
      </p:sp>
      <p:sp>
        <p:nvSpPr>
          <p:cNvPr id="11" name="Shape 461"/>
          <p:cNvSpPr/>
          <p:nvPr/>
        </p:nvSpPr>
        <p:spPr>
          <a:xfrm>
            <a:off x="1936580" y="2509788"/>
            <a:ext cx="5375829" cy="369332"/>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p>
            <a:pPr algn="ctr">
              <a:defRPr b="1">
                <a:latin typeface="Arial"/>
                <a:ea typeface="Arial"/>
                <a:cs typeface="Arial"/>
                <a:sym typeface="Arial"/>
              </a:defRPr>
            </a:pPr>
            <a:r>
              <a:rPr lang="es-ES" b="1" dirty="0">
                <a:sym typeface="Arial"/>
              </a:rPr>
              <a:t>INCUMPLIMIENTO CONVENIOS URBANÍSTICOS</a:t>
            </a:r>
            <a:endParaRPr dirty="0"/>
          </a:p>
        </p:txBody>
      </p:sp>
      <p:sp>
        <p:nvSpPr>
          <p:cNvPr id="2" name="Rectángulo 1"/>
          <p:cNvSpPr/>
          <p:nvPr/>
        </p:nvSpPr>
        <p:spPr>
          <a:xfrm>
            <a:off x="1796777" y="3741315"/>
            <a:ext cx="5844747" cy="2031325"/>
          </a:xfrm>
          <a:prstGeom prst="rect">
            <a:avLst/>
          </a:prstGeom>
        </p:spPr>
        <p:txBody>
          <a:bodyPr wrap="square">
            <a:spAutoFit/>
          </a:bodyPr>
          <a:lstStyle/>
          <a:p>
            <a:r>
              <a:rPr lang="pt-PT" u="sng" dirty="0">
                <a:latin typeface="Arial" panose="020B0604020202020204" pitchFamily="34" charset="0"/>
                <a:cs typeface="Arial" panose="020B0604020202020204" pitchFamily="34" charset="0"/>
              </a:rPr>
              <a:t>STS do 29 de novembro de 1993</a:t>
            </a:r>
            <a:r>
              <a:rPr lang="pt-PT" dirty="0">
                <a:latin typeface="Arial" panose="020B0604020202020204" pitchFamily="34" charset="0"/>
                <a:cs typeface="Arial" panose="020B0604020202020204" pitchFamily="34" charset="0"/>
              </a:rPr>
              <a:t>: </a:t>
            </a:r>
            <a:r>
              <a:rPr lang="pt-PT" dirty="0">
                <a:latin typeface="Verdana" panose="020B0604030504040204" pitchFamily="34" charset="0"/>
                <a:ea typeface="Arial Unicode MS" panose="020B0604020202020204" pitchFamily="34" charset="-128"/>
                <a:cs typeface="Times New Roman" panose="02020603050405020304" pitchFamily="18" charset="0"/>
              </a:rPr>
              <a:t>a</a:t>
            </a:r>
            <a:r>
              <a:rPr lang="en-US" dirty="0">
                <a:latin typeface="Verdana" panose="020B0604030504040204" pitchFamily="34" charset="0"/>
                <a:ea typeface="Arial Unicode MS" panose="020B0604020202020204" pitchFamily="34" charset="-128"/>
                <a:cs typeface="Times New Roman" panose="02020603050405020304" pitchFamily="18" charset="0"/>
              </a:rPr>
              <a:t>un</a:t>
            </a:r>
            <a:r>
              <a:rPr lang="pt-PT" dirty="0">
                <a:latin typeface="Verdana" panose="020B0604030504040204" pitchFamily="34" charset="0"/>
                <a:ea typeface="Arial Unicode MS" panose="020B0604020202020204" pitchFamily="34" charset="-128"/>
                <a:cs typeface="Times New Roman" panose="02020603050405020304" pitchFamily="18" charset="0"/>
              </a:rPr>
              <a:t>que el convenio urban</a:t>
            </a:r>
            <a:r>
              <a:rPr lang="en-US" dirty="0">
                <a:latin typeface="Verdana" panose="020B0604030504040204" pitchFamily="34" charset="0"/>
                <a:ea typeface="Arial Unicode MS" panose="020B0604020202020204" pitchFamily="34" charset="-128"/>
                <a:cs typeface="Times New Roman" panose="02020603050405020304" pitchFamily="18" charset="0"/>
              </a:rPr>
              <a:t>í</a:t>
            </a:r>
            <a:r>
              <a:rPr lang="it-IT" dirty="0">
                <a:latin typeface="Verdana" panose="020B0604030504040204" pitchFamily="34" charset="0"/>
                <a:ea typeface="Arial Unicode MS" panose="020B0604020202020204" pitchFamily="34" charset="-128"/>
                <a:cs typeface="Times New Roman" panose="02020603050405020304" pitchFamily="18" charset="0"/>
              </a:rPr>
              <a:t>stico no te</a:t>
            </a:r>
            <a:r>
              <a:rPr lang="es-ES_tradnl" dirty="0" err="1">
                <a:latin typeface="Verdana" panose="020B0604030504040204" pitchFamily="34" charset="0"/>
                <a:ea typeface="Arial Unicode MS" panose="020B0604020202020204" pitchFamily="34" charset="-128"/>
                <a:cs typeface="Times New Roman" panose="02020603050405020304" pitchFamily="18" charset="0"/>
              </a:rPr>
              <a:t>ng</a:t>
            </a:r>
            <a:r>
              <a:rPr lang="pt-PT" dirty="0">
                <a:latin typeface="Verdana" panose="020B0604030504040204" pitchFamily="34" charset="0"/>
                <a:ea typeface="Arial Unicode MS" panose="020B0604020202020204" pitchFamily="34" charset="-128"/>
                <a:cs typeface="Times New Roman" panose="02020603050405020304" pitchFamily="18" charset="0"/>
              </a:rPr>
              <a:t>a valor normativo reglamentario aut</a:t>
            </a:r>
            <a:r>
              <a:rPr lang="es-ES_tradnl" dirty="0" err="1">
                <a:latin typeface="Verdana" panose="020B0604030504040204" pitchFamily="34" charset="0"/>
                <a:ea typeface="Arial Unicode MS" panose="020B0604020202020204" pitchFamily="34" charset="-128"/>
                <a:cs typeface="Times New Roman" panose="02020603050405020304" pitchFamily="18" charset="0"/>
              </a:rPr>
              <a:t>ó</a:t>
            </a:r>
            <a:r>
              <a:rPr lang="pt-PT" dirty="0">
                <a:latin typeface="Verdana" panose="020B0604030504040204" pitchFamily="34" charset="0"/>
                <a:ea typeface="Arial Unicode MS" panose="020B0604020202020204" pitchFamily="34" charset="-128"/>
                <a:cs typeface="Times New Roman" panose="02020603050405020304" pitchFamily="18" charset="0"/>
              </a:rPr>
              <a:t>nomo ni pueda prevalecer sobre las determinaci</a:t>
            </a:r>
            <a:r>
              <a:rPr lang="es-ES_tradnl" dirty="0" err="1">
                <a:latin typeface="Verdana" panose="020B0604030504040204" pitchFamily="34" charset="0"/>
                <a:ea typeface="Arial Unicode MS" panose="020B0604020202020204" pitchFamily="34" charset="-128"/>
                <a:cs typeface="Times New Roman" panose="02020603050405020304" pitchFamily="18" charset="0"/>
              </a:rPr>
              <a:t>ones</a:t>
            </a:r>
            <a:r>
              <a:rPr lang="es-ES_tradnl" dirty="0">
                <a:latin typeface="Verdana" panose="020B0604030504040204" pitchFamily="34" charset="0"/>
                <a:ea typeface="Arial Unicode MS" panose="020B0604020202020204" pitchFamily="34" charset="-128"/>
                <a:cs typeface="Times New Roman" panose="02020603050405020304" pitchFamily="18" charset="0"/>
              </a:rPr>
              <a:t> del plan aprobado posteriormente, eso no impide que pueda tener acceso </a:t>
            </a:r>
            <a:r>
              <a:rPr lang="es-ES" dirty="0">
                <a:latin typeface="Verdana" panose="020B0604030504040204" pitchFamily="34" charset="0"/>
                <a:ea typeface="Arial Unicode MS" panose="020B0604020202020204" pitchFamily="34" charset="-128"/>
                <a:cs typeface="Times New Roman" panose="02020603050405020304" pitchFamily="18" charset="0"/>
              </a:rPr>
              <a:t>a </a:t>
            </a:r>
            <a:r>
              <a:rPr lang="pt-PT" dirty="0">
                <a:latin typeface="Verdana" panose="020B0604030504040204" pitchFamily="34" charset="0"/>
                <a:ea typeface="Arial Unicode MS" panose="020B0604020202020204" pitchFamily="34" charset="-128"/>
                <a:cs typeface="Times New Roman" panose="02020603050405020304" pitchFamily="18" charset="0"/>
              </a:rPr>
              <a:t>naturaleza normativa mediante su</a:t>
            </a:r>
            <a:r>
              <a:rPr lang="es-ES_tradnl" dirty="0">
                <a:latin typeface="Verdana" panose="020B0604030504040204" pitchFamily="34" charset="0"/>
                <a:ea typeface="Arial Unicode MS" panose="020B0604020202020204" pitchFamily="34" charset="-128"/>
                <a:cs typeface="Times New Roman" panose="02020603050405020304" pitchFamily="18" charset="0"/>
              </a:rPr>
              <a:t> </a:t>
            </a:r>
            <a:r>
              <a:rPr lang="es-ES_tradnl" dirty="0" err="1">
                <a:latin typeface="Verdana" panose="020B0604030504040204" pitchFamily="34" charset="0"/>
                <a:ea typeface="Arial Unicode MS" panose="020B0604020202020204" pitchFamily="34" charset="-128"/>
                <a:cs typeface="Times New Roman" panose="02020603050405020304" pitchFamily="18" charset="0"/>
              </a:rPr>
              <a:t>incorporació</a:t>
            </a:r>
            <a:r>
              <a:rPr lang="pt-PT" dirty="0">
                <a:latin typeface="Verdana" panose="020B0604030504040204" pitchFamily="34" charset="0"/>
                <a:ea typeface="Arial Unicode MS" panose="020B0604020202020204" pitchFamily="34" charset="-128"/>
                <a:cs typeface="Times New Roman" panose="02020603050405020304" pitchFamily="18" charset="0"/>
              </a:rPr>
              <a:t>n al contido del plan. </a:t>
            </a:r>
            <a:endParaRPr lang="es-ES" dirty="0"/>
          </a:p>
        </p:txBody>
      </p:sp>
      <p:sp>
        <p:nvSpPr>
          <p:cNvPr id="13" name="Rectángulo 12"/>
          <p:cNvSpPr/>
          <p:nvPr/>
        </p:nvSpPr>
        <p:spPr>
          <a:xfrm>
            <a:off x="1796777" y="3741314"/>
            <a:ext cx="5773400" cy="2031325"/>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4" name="Rectángulo 13"/>
          <p:cNvSpPr/>
          <p:nvPr/>
        </p:nvSpPr>
        <p:spPr>
          <a:xfrm>
            <a:off x="1936579" y="2396618"/>
            <a:ext cx="5375829" cy="585719"/>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9" name="Shape 479"/>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73</a:t>
            </a:fld>
            <a:endParaRPr/>
          </a:p>
        </p:txBody>
      </p:sp>
      <p:sp>
        <p:nvSpPr>
          <p:cNvPr id="480" name="Shape 480"/>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rPr lang="es-ES" dirty="0"/>
              <a:t>SUPUESTOS INDEMNIZATORIOS</a:t>
            </a:r>
            <a:endParaRPr dirty="0"/>
          </a:p>
        </p:txBody>
      </p:sp>
      <p:sp>
        <p:nvSpPr>
          <p:cNvPr id="481" name="Shape 481"/>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82" name="Shape 482"/>
          <p:cNvSpPr/>
          <p:nvPr/>
        </p:nvSpPr>
        <p:spPr>
          <a:xfrm>
            <a:off x="590559" y="1236238"/>
            <a:ext cx="3934729" cy="553998"/>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sz="3000" i="1">
                <a:solidFill>
                  <a:srgbClr val="1F497D"/>
                </a:solidFill>
                <a:latin typeface="Arial"/>
                <a:ea typeface="Arial"/>
                <a:cs typeface="Arial"/>
                <a:sym typeface="Arial"/>
              </a:defRPr>
            </a:lvl1pPr>
          </a:lstStyle>
          <a:p>
            <a:r>
              <a:rPr lang="es-ES" dirty="0"/>
              <a:t>Normativa autonómica</a:t>
            </a:r>
            <a:endParaRPr dirty="0"/>
          </a:p>
        </p:txBody>
      </p:sp>
      <p:sp>
        <p:nvSpPr>
          <p:cNvPr id="483" name="Shape 483"/>
          <p:cNvSpPr/>
          <p:nvPr/>
        </p:nvSpPr>
        <p:spPr>
          <a:xfrm>
            <a:off x="308920" y="2008310"/>
            <a:ext cx="8439664" cy="617363"/>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a:latin typeface="Arial"/>
                <a:ea typeface="Arial"/>
                <a:cs typeface="Arial"/>
                <a:sym typeface="Arial"/>
              </a:defRPr>
            </a:pPr>
            <a:r>
              <a:t> </a:t>
            </a:r>
            <a:br/>
            <a:endParaRPr/>
          </a:p>
        </p:txBody>
      </p:sp>
      <p:sp>
        <p:nvSpPr>
          <p:cNvPr id="484" name="Shape 484"/>
          <p:cNvSpPr/>
          <p:nvPr/>
        </p:nvSpPr>
        <p:spPr>
          <a:xfrm>
            <a:off x="2724752" y="2171141"/>
            <a:ext cx="3526579"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b="1">
                <a:latin typeface="Arial"/>
                <a:ea typeface="Arial"/>
                <a:cs typeface="Arial"/>
                <a:sym typeface="Arial"/>
              </a:defRPr>
            </a:lvl1pPr>
          </a:lstStyle>
          <a:p>
            <a:r>
              <a:rPr lang="es-ES" dirty="0"/>
              <a:t>SUSPENSIÓN DE LICENCIAS</a:t>
            </a:r>
            <a:endParaRPr dirty="0"/>
          </a:p>
        </p:txBody>
      </p:sp>
      <p:sp>
        <p:nvSpPr>
          <p:cNvPr id="487" name="Shape 487"/>
          <p:cNvSpPr/>
          <p:nvPr/>
        </p:nvSpPr>
        <p:spPr>
          <a:xfrm>
            <a:off x="1944996" y="3450523"/>
            <a:ext cx="4790310"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defRPr b="1">
                <a:latin typeface="Arial"/>
                <a:ea typeface="Arial"/>
                <a:cs typeface="Arial"/>
                <a:sym typeface="Arial"/>
              </a:defRPr>
            </a:lvl1pPr>
          </a:lstStyle>
          <a:p>
            <a:endParaRPr dirty="0"/>
          </a:p>
        </p:txBody>
      </p:sp>
      <p:sp>
        <p:nvSpPr>
          <p:cNvPr id="12" name="Shape 476"/>
          <p:cNvSpPr/>
          <p:nvPr/>
        </p:nvSpPr>
        <p:spPr>
          <a:xfrm>
            <a:off x="4340150" y="2703304"/>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 name="Rectángulo 1"/>
          <p:cNvSpPr/>
          <p:nvPr/>
        </p:nvSpPr>
        <p:spPr>
          <a:xfrm>
            <a:off x="454507" y="3397744"/>
            <a:ext cx="8294077" cy="2585323"/>
          </a:xfrm>
          <a:prstGeom prst="rect">
            <a:avLst/>
          </a:prstGeom>
        </p:spPr>
        <p:txBody>
          <a:bodyPr wrap="square">
            <a:spAutoFit/>
          </a:bodyPr>
          <a:lstStyle/>
          <a:p>
            <a:pPr algn="just"/>
            <a:r>
              <a:rPr lang="pt-PT" dirty="0">
                <a:latin typeface="Arial" panose="020B0604020202020204" pitchFamily="34" charset="0"/>
                <a:ea typeface="Arial Unicode MS" panose="020B0604020202020204" pitchFamily="34" charset="-128"/>
                <a:cs typeface="Arial" panose="020B0604020202020204" pitchFamily="34" charset="0"/>
              </a:rPr>
              <a:t>El art. 47 de la Ley del Suelo de Galicia reco</a:t>
            </a:r>
            <a:r>
              <a:rPr lang="es-ES_tradnl" dirty="0">
                <a:latin typeface="Arial" panose="020B0604020202020204" pitchFamily="34" charset="0"/>
                <a:ea typeface="Arial Unicode MS" panose="020B0604020202020204" pitchFamily="34" charset="-128"/>
                <a:cs typeface="Arial" panose="020B0604020202020204" pitchFamily="34" charset="0"/>
              </a:rPr>
              <a:t>n</a:t>
            </a:r>
            <a:r>
              <a:rPr lang="pt-PT" dirty="0">
                <a:latin typeface="Arial" panose="020B0604020202020204" pitchFamily="34" charset="0"/>
                <a:ea typeface="Arial Unicode MS" panose="020B0604020202020204" pitchFamily="34" charset="-128"/>
                <a:cs typeface="Arial" panose="020B0604020202020204" pitchFamily="34" charset="0"/>
              </a:rPr>
              <a:t>oce la facultad de las AAPP para suspender, durante la tramitaci</a:t>
            </a:r>
            <a:r>
              <a:rPr lang="es-ES_tradnl" dirty="0" err="1">
                <a:latin typeface="Arial" panose="020B0604020202020204" pitchFamily="34" charset="0"/>
                <a:ea typeface="Arial Unicode MS" panose="020B0604020202020204" pitchFamily="34" charset="-128"/>
                <a:cs typeface="Arial" panose="020B0604020202020204" pitchFamily="34" charset="0"/>
              </a:rPr>
              <a:t>ón</a:t>
            </a:r>
            <a:r>
              <a:rPr lang="es-ES_tradnl" dirty="0">
                <a:latin typeface="Arial" panose="020B0604020202020204" pitchFamily="34" charset="0"/>
                <a:ea typeface="Arial Unicode MS" panose="020B0604020202020204" pitchFamily="34" charset="-128"/>
                <a:cs typeface="Arial" panose="020B0604020202020204" pitchFamily="34" charset="0"/>
              </a:rPr>
              <a:t> de cambios en la ordenación </a:t>
            </a:r>
            <a:r>
              <a:rPr lang="es-ES_tradnl" dirty="0" err="1">
                <a:latin typeface="Arial" panose="020B0604020202020204" pitchFamily="34" charset="0"/>
                <a:ea typeface="Arial Unicode MS" panose="020B0604020202020204" pitchFamily="34" charset="-128"/>
                <a:cs typeface="Arial" panose="020B0604020202020204" pitchFamily="34" charset="0"/>
              </a:rPr>
              <a:t>urbaní</a:t>
            </a:r>
            <a:r>
              <a:rPr lang="it-IT" dirty="0">
                <a:latin typeface="Arial" panose="020B0604020202020204" pitchFamily="34" charset="0"/>
                <a:ea typeface="Arial Unicode MS" panose="020B0604020202020204" pitchFamily="34" charset="-128"/>
                <a:cs typeface="Arial" panose="020B0604020202020204" pitchFamily="34" charset="0"/>
              </a:rPr>
              <a:t>stica, la concesi</a:t>
            </a:r>
            <a:r>
              <a:rPr lang="es-ES_tradnl" dirty="0" err="1">
                <a:latin typeface="Arial" panose="020B0604020202020204" pitchFamily="34" charset="0"/>
                <a:ea typeface="Arial Unicode MS" panose="020B0604020202020204" pitchFamily="34" charset="-128"/>
                <a:cs typeface="Arial" panose="020B0604020202020204" pitchFamily="34" charset="0"/>
              </a:rPr>
              <a:t>ón</a:t>
            </a:r>
            <a:r>
              <a:rPr lang="es-ES_tradnl" dirty="0">
                <a:latin typeface="Arial" panose="020B0604020202020204" pitchFamily="34" charset="0"/>
                <a:ea typeface="Arial Unicode MS" panose="020B0604020202020204" pitchFamily="34" charset="-128"/>
                <a:cs typeface="Arial" panose="020B0604020202020204" pitchFamily="34" charset="0"/>
              </a:rPr>
              <a:t> de </a:t>
            </a:r>
            <a:r>
              <a:rPr lang="es-ES_tradnl" dirty="0" err="1">
                <a:latin typeface="Arial" panose="020B0604020202020204" pitchFamily="34" charset="0"/>
                <a:ea typeface="Arial Unicode MS" panose="020B0604020202020204" pitchFamily="34" charset="-128"/>
                <a:cs typeface="Arial" panose="020B0604020202020204" pitchFamily="34" charset="0"/>
              </a:rPr>
              <a:t>licenzas</a:t>
            </a:r>
            <a:r>
              <a:rPr lang="es-ES_tradnl" dirty="0">
                <a:latin typeface="Arial" panose="020B0604020202020204" pitchFamily="34" charset="0"/>
                <a:ea typeface="Arial Unicode MS" panose="020B0604020202020204" pitchFamily="34" charset="-128"/>
                <a:cs typeface="Arial" panose="020B0604020202020204" pitchFamily="34" charset="0"/>
              </a:rPr>
              <a:t> que estén </a:t>
            </a:r>
            <a:r>
              <a:rPr lang="es-ES_tradnl" b="1" dirty="0">
                <a:latin typeface="Arial" panose="020B0604020202020204" pitchFamily="34" charset="0"/>
                <a:ea typeface="Arial Unicode MS" panose="020B0604020202020204" pitchFamily="34" charset="-128"/>
                <a:cs typeface="Arial" panose="020B0604020202020204" pitchFamily="34" charset="0"/>
              </a:rPr>
              <a:t>solicitadas pero no otorgadas</a:t>
            </a:r>
            <a:r>
              <a:rPr lang="es-ES_tradnl" dirty="0">
                <a:latin typeface="Arial" panose="020B0604020202020204" pitchFamily="34" charset="0"/>
                <a:ea typeface="Arial Unicode MS" panose="020B0604020202020204" pitchFamily="34" charset="-128"/>
                <a:cs typeface="Arial" panose="020B0604020202020204" pitchFamily="34" charset="0"/>
              </a:rPr>
              <a:t>. </a:t>
            </a:r>
            <a:r>
              <a:rPr lang="es-ES" dirty="0">
                <a:latin typeface="Arial" panose="020B0604020202020204" pitchFamily="34" charset="0"/>
                <a:ea typeface="Arial Unicode MS" panose="020B0604020202020204" pitchFamily="34" charset="-128"/>
                <a:cs typeface="Arial" panose="020B0604020202020204" pitchFamily="34" charset="0"/>
              </a:rPr>
              <a:t>Y </a:t>
            </a:r>
            <a:r>
              <a:rPr lang="pt-PT" dirty="0">
                <a:latin typeface="Arial" panose="020B0604020202020204" pitchFamily="34" charset="0"/>
                <a:ea typeface="Arial Unicode MS" panose="020B0604020202020204" pitchFamily="34" charset="-128"/>
                <a:cs typeface="Arial" panose="020B0604020202020204" pitchFamily="34" charset="0"/>
              </a:rPr>
              <a:t>establece el derecho para ser </a:t>
            </a:r>
            <a:r>
              <a:rPr lang="pt-PT" b="1" dirty="0">
                <a:latin typeface="Arial" panose="020B0604020202020204" pitchFamily="34" charset="0"/>
                <a:ea typeface="Arial Unicode MS" panose="020B0604020202020204" pitchFamily="34" charset="-128"/>
                <a:cs typeface="Arial" panose="020B0604020202020204" pitchFamily="34" charset="0"/>
              </a:rPr>
              <a:t>indemnizados del coste oficial de los proyectos y de la </a:t>
            </a:r>
            <a:r>
              <a:rPr lang="es-ES_tradnl" b="1" dirty="0" err="1">
                <a:latin typeface="Arial" panose="020B0604020202020204" pitchFamily="34" charset="0"/>
                <a:ea typeface="Arial Unicode MS" panose="020B0604020202020204" pitchFamily="34" charset="-128"/>
                <a:cs typeface="Arial" panose="020B0604020202020204" pitchFamily="34" charset="0"/>
              </a:rPr>
              <a:t>devolució</a:t>
            </a:r>
            <a:r>
              <a:rPr lang="pt-PT" b="1" dirty="0">
                <a:latin typeface="Arial" panose="020B0604020202020204" pitchFamily="34" charset="0"/>
                <a:ea typeface="Arial Unicode MS" panose="020B0604020202020204" pitchFamily="34" charset="-128"/>
                <a:cs typeface="Arial" panose="020B0604020202020204" pitchFamily="34" charset="0"/>
              </a:rPr>
              <a:t>n, de los correspondentes tributos municipais</a:t>
            </a:r>
            <a:r>
              <a:rPr lang="pt-PT" dirty="0">
                <a:latin typeface="Arial" panose="020B0604020202020204" pitchFamily="34" charset="0"/>
                <a:ea typeface="Arial Unicode MS" panose="020B0604020202020204" pitchFamily="34" charset="-128"/>
                <a:cs typeface="Arial" panose="020B0604020202020204" pitchFamily="34" charset="0"/>
              </a:rPr>
              <a:t>, siempre que su otorgamiento no fuese posible, por resultar incompatible con la nueva ordenaci</a:t>
            </a:r>
            <a:r>
              <a:rPr lang="es-ES_tradnl" dirty="0" err="1">
                <a:latin typeface="Arial" panose="020B0604020202020204" pitchFamily="34" charset="0"/>
                <a:ea typeface="Arial Unicode MS" panose="020B0604020202020204" pitchFamily="34" charset="-128"/>
                <a:cs typeface="Arial" panose="020B0604020202020204" pitchFamily="34" charset="0"/>
              </a:rPr>
              <a:t>ón</a:t>
            </a:r>
            <a:r>
              <a:rPr lang="es-ES_tradnl" dirty="0">
                <a:latin typeface="Arial" panose="020B0604020202020204" pitchFamily="34" charset="0"/>
                <a:ea typeface="Arial Unicode MS" panose="020B0604020202020204" pitchFamily="34" charset="-128"/>
                <a:cs typeface="Arial" panose="020B0604020202020204" pitchFamily="34" charset="0"/>
              </a:rPr>
              <a:t> establecida, y se </a:t>
            </a:r>
            <a:r>
              <a:rPr lang="es-ES_tradnl" dirty="0" err="1">
                <a:latin typeface="Arial" panose="020B0604020202020204" pitchFamily="34" charset="0"/>
                <a:ea typeface="Arial Unicode MS" panose="020B0604020202020204" pitchFamily="34" charset="-128"/>
                <a:cs typeface="Arial" panose="020B0604020202020204" pitchFamily="34" charset="0"/>
              </a:rPr>
              <a:t>comprueb</a:t>
            </a:r>
            <a:r>
              <a:rPr lang="pt-PT" dirty="0">
                <a:latin typeface="Arial" panose="020B0604020202020204" pitchFamily="34" charset="0"/>
                <a:ea typeface="Arial Unicode MS" panose="020B0604020202020204" pitchFamily="34" charset="-128"/>
                <a:cs typeface="Arial" panose="020B0604020202020204" pitchFamily="34" charset="0"/>
              </a:rPr>
              <a:t>e que el proyecto para el que se solicitó </a:t>
            </a:r>
            <a:r>
              <a:rPr lang="es-ES" dirty="0">
                <a:latin typeface="Arial" panose="020B0604020202020204" pitchFamily="34" charset="0"/>
                <a:ea typeface="Arial Unicode MS" panose="020B0604020202020204" pitchFamily="34" charset="-128"/>
                <a:cs typeface="Arial" panose="020B0604020202020204" pitchFamily="34" charset="0"/>
              </a:rPr>
              <a:t>se ajustaba al </a:t>
            </a:r>
            <a:r>
              <a:rPr lang="pt-PT" dirty="0">
                <a:latin typeface="Arial" panose="020B0604020202020204" pitchFamily="34" charset="0"/>
                <a:ea typeface="Arial Unicode MS" panose="020B0604020202020204" pitchFamily="34" charset="-128"/>
                <a:cs typeface="Arial" panose="020B0604020202020204" pitchFamily="34" charset="0"/>
              </a:rPr>
              <a:t>plan vigente en el momento de presentar la solicitud. </a:t>
            </a:r>
            <a:endParaRPr lang="es-ES" sz="2800" dirty="0">
              <a:latin typeface="Arial" panose="020B0604020202020204" pitchFamily="34" charset="0"/>
              <a:ea typeface="Arial Unicode MS" panose="020B0604020202020204" pitchFamily="34" charset="-128"/>
              <a:cs typeface="Arial" panose="020B0604020202020204" pitchFamily="34" charset="0"/>
            </a:endParaRPr>
          </a:p>
          <a:p>
            <a:pPr algn="just"/>
            <a:r>
              <a:rPr lang="es-ES_tradnl" dirty="0">
                <a:latin typeface="Verdana" panose="020B0604030504040204" pitchFamily="34" charset="0"/>
                <a:ea typeface="Verdana" panose="020B0604030504040204" pitchFamily="34" charset="0"/>
                <a:cs typeface="Verdana" panose="020B0604030504040204" pitchFamily="34" charset="0"/>
              </a:rPr>
              <a:t> </a:t>
            </a:r>
            <a:endParaRPr lang="es-ES" sz="2800" dirty="0">
              <a:latin typeface="Helvetica" panose="020B0604020202020204" pitchFamily="34" charset="0"/>
              <a:ea typeface="Arial Unicode MS" panose="020B0604020202020204" pitchFamily="34" charset="-128"/>
              <a:cs typeface="Arial Unicode MS" panose="020B0604020202020204" pitchFamily="34" charset="-128"/>
            </a:endParaRPr>
          </a:p>
        </p:txBody>
      </p:sp>
    </p:spTree>
  </p:cSld>
  <p:clrMapOvr>
    <a:masterClrMapping/>
  </p:clrMapOvr>
  <p:transition spd="slow"/>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0" name="Shape 490"/>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74</a:t>
            </a:fld>
            <a:endParaRPr/>
          </a:p>
        </p:txBody>
      </p:sp>
      <p:sp>
        <p:nvSpPr>
          <p:cNvPr id="491" name="Shape 49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rPr lang="es-ES" dirty="0"/>
              <a:t>RECLAMACIÓN INDEMNIZACIÓN</a:t>
            </a:r>
            <a:r>
              <a:rPr dirty="0"/>
              <a:t> </a:t>
            </a:r>
          </a:p>
        </p:txBody>
      </p:sp>
      <p:sp>
        <p:nvSpPr>
          <p:cNvPr id="492" name="Shape 492"/>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93" name="Shape 493"/>
          <p:cNvSpPr/>
          <p:nvPr/>
        </p:nvSpPr>
        <p:spPr>
          <a:xfrm>
            <a:off x="590559" y="1236238"/>
            <a:ext cx="2246767" cy="553998"/>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sz="3000" i="1">
                <a:solidFill>
                  <a:srgbClr val="1F497D"/>
                </a:solidFill>
                <a:latin typeface="Arial"/>
                <a:ea typeface="Arial"/>
                <a:cs typeface="Arial"/>
                <a:sym typeface="Arial"/>
              </a:defRPr>
            </a:lvl1pPr>
          </a:lstStyle>
          <a:p>
            <a:r>
              <a:rPr lang="es-ES" dirty="0"/>
              <a:t>Legitima</a:t>
            </a:r>
            <a:r>
              <a:rPr dirty="0" err="1"/>
              <a:t>ción</a:t>
            </a:r>
            <a:endParaRPr dirty="0"/>
          </a:p>
        </p:txBody>
      </p:sp>
      <p:sp>
        <p:nvSpPr>
          <p:cNvPr id="494" name="Shape 494"/>
          <p:cNvSpPr/>
          <p:nvPr/>
        </p:nvSpPr>
        <p:spPr>
          <a:xfrm>
            <a:off x="658584" y="2945690"/>
            <a:ext cx="7704744"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ctr">
              <a:defRPr>
                <a:latin typeface="Arial"/>
                <a:ea typeface="Arial"/>
                <a:cs typeface="Arial"/>
                <a:sym typeface="Arial"/>
              </a:defRPr>
            </a:pPr>
            <a:endParaRPr dirty="0"/>
          </a:p>
        </p:txBody>
      </p:sp>
      <p:sp>
        <p:nvSpPr>
          <p:cNvPr id="495" name="Shape 495"/>
          <p:cNvSpPr/>
          <p:nvPr/>
        </p:nvSpPr>
        <p:spPr>
          <a:xfrm>
            <a:off x="3220419" y="2184925"/>
            <a:ext cx="2238837"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b="1">
                <a:latin typeface="Arial"/>
                <a:ea typeface="Arial"/>
                <a:cs typeface="Arial"/>
                <a:sym typeface="Arial"/>
              </a:defRPr>
            </a:lvl1pPr>
          </a:lstStyle>
          <a:p>
            <a:r>
              <a:rPr lang="es-ES" dirty="0"/>
              <a:t>Legitimación activa</a:t>
            </a:r>
            <a:endParaRPr dirty="0"/>
          </a:p>
        </p:txBody>
      </p:sp>
      <p:sp>
        <p:nvSpPr>
          <p:cNvPr id="496" name="Shape 496"/>
          <p:cNvSpPr/>
          <p:nvPr/>
        </p:nvSpPr>
        <p:spPr>
          <a:xfrm>
            <a:off x="768418" y="4198552"/>
            <a:ext cx="7704744"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just">
              <a:defRPr>
                <a:latin typeface="Arial"/>
                <a:ea typeface="Arial"/>
                <a:cs typeface="Arial"/>
                <a:sym typeface="Arial"/>
              </a:defRPr>
            </a:pPr>
            <a:endParaRPr dirty="0"/>
          </a:p>
        </p:txBody>
      </p:sp>
      <p:sp>
        <p:nvSpPr>
          <p:cNvPr id="497" name="Shape 497"/>
          <p:cNvSpPr/>
          <p:nvPr/>
        </p:nvSpPr>
        <p:spPr>
          <a:xfrm>
            <a:off x="4339836" y="2642654"/>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98" name="Shape 498"/>
          <p:cNvSpPr/>
          <p:nvPr/>
        </p:nvSpPr>
        <p:spPr>
          <a:xfrm>
            <a:off x="4339836" y="3758037"/>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 name="Rectángulo 1"/>
          <p:cNvSpPr/>
          <p:nvPr/>
        </p:nvSpPr>
        <p:spPr>
          <a:xfrm>
            <a:off x="2616904" y="3315021"/>
            <a:ext cx="3850734" cy="369332"/>
          </a:xfrm>
          <a:prstGeom prst="rect">
            <a:avLst/>
          </a:prstGeom>
        </p:spPr>
        <p:txBody>
          <a:bodyPr wrap="none">
            <a:spAutoFit/>
          </a:bodyPr>
          <a:lstStyle/>
          <a:p>
            <a:r>
              <a:rPr lang="es-ES_tradnl" dirty="0">
                <a:latin typeface="Verdana" panose="020B0604030504040204" pitchFamily="34" charset="0"/>
                <a:ea typeface="Arial Unicode MS" panose="020B0604020202020204" pitchFamily="34" charset="-128"/>
                <a:cs typeface="Times New Roman" panose="02020603050405020304" pitchFamily="18" charset="0"/>
              </a:rPr>
              <a:t>STS de 3 de diciembre de 1996</a:t>
            </a:r>
            <a:endParaRPr lang="es-ES" dirty="0"/>
          </a:p>
        </p:txBody>
      </p:sp>
      <p:sp>
        <p:nvSpPr>
          <p:cNvPr id="3" name="Rectángulo 2"/>
          <p:cNvSpPr/>
          <p:nvPr/>
        </p:nvSpPr>
        <p:spPr>
          <a:xfrm>
            <a:off x="1090246" y="4340173"/>
            <a:ext cx="7205056" cy="1754326"/>
          </a:xfrm>
          <a:prstGeom prst="rect">
            <a:avLst/>
          </a:prstGeom>
        </p:spPr>
        <p:txBody>
          <a:bodyPr wrap="square">
            <a:spAutoFit/>
          </a:bodyPr>
          <a:lstStyle/>
          <a:p>
            <a:r>
              <a:rPr lang="es-ES_tradnl" dirty="0">
                <a:latin typeface="Arial" panose="020B0604020202020204" pitchFamily="34" charset="0"/>
                <a:cs typeface="Arial" panose="020B0604020202020204" pitchFamily="34" charset="0"/>
              </a:rPr>
              <a:t>Corresponde en exclusiva a los </a:t>
            </a:r>
            <a:r>
              <a:rPr lang="es-ES_tradnl" b="1" dirty="0">
                <a:latin typeface="Arial" panose="020B0604020202020204" pitchFamily="34" charset="0"/>
                <a:cs typeface="Arial" panose="020B0604020202020204" pitchFamily="34" charset="0"/>
              </a:rPr>
              <a:t>titulares de los derechos afectados</a:t>
            </a:r>
            <a:r>
              <a:rPr lang="es-ES_tradnl" dirty="0">
                <a:latin typeface="Arial" panose="020B0604020202020204" pitchFamily="34" charset="0"/>
                <a:cs typeface="Arial" panose="020B0604020202020204" pitchFamily="34" charset="0"/>
              </a:rPr>
              <a:t>. No obstante, se plantearon ciertas dudas de la participación de terceros no titulares de tales derechos, por razón de la existencia de la acción pública en materia de urbanismo, </a:t>
            </a:r>
            <a:r>
              <a:rPr lang="es-ES_tradnl" dirty="0">
                <a:latin typeface="Arial" panose="020B0604020202020204" pitchFamily="34" charset="0"/>
                <a:ea typeface="Arial Unicode MS" panose="020B0604020202020204" pitchFamily="34" charset="-128"/>
                <a:cs typeface="Arial" panose="020B0604020202020204" pitchFamily="34" charset="0"/>
              </a:rPr>
              <a:t>si el recurrente carece de un inter</a:t>
            </a:r>
            <a:r>
              <a:rPr lang="fr-FR" dirty="0">
                <a:latin typeface="Arial" panose="020B0604020202020204" pitchFamily="34" charset="0"/>
                <a:ea typeface="Arial Unicode MS" panose="020B0604020202020204" pitchFamily="34" charset="-128"/>
                <a:cs typeface="Arial" panose="020B0604020202020204" pitchFamily="34" charset="0"/>
              </a:rPr>
              <a:t>és leg</a:t>
            </a:r>
            <a:r>
              <a:rPr lang="en-US" dirty="0">
                <a:latin typeface="Arial" panose="020B0604020202020204" pitchFamily="34" charset="0"/>
                <a:ea typeface="Arial Unicode MS" panose="020B0604020202020204" pitchFamily="34" charset="-128"/>
                <a:cs typeface="Arial" panose="020B0604020202020204" pitchFamily="34" charset="0"/>
              </a:rPr>
              <a:t>í</a:t>
            </a:r>
            <a:r>
              <a:rPr lang="es-ES_tradnl" dirty="0">
                <a:latin typeface="Arial" panose="020B0604020202020204" pitchFamily="34" charset="0"/>
                <a:ea typeface="Arial Unicode MS" panose="020B0604020202020204" pitchFamily="34" charset="-128"/>
                <a:cs typeface="Arial" panose="020B0604020202020204" pitchFamily="34" charset="0"/>
              </a:rPr>
              <a:t>timo personal y directo no se </a:t>
            </a:r>
            <a:r>
              <a:rPr lang="es-ES_tradnl" dirty="0" err="1">
                <a:latin typeface="Arial" panose="020B0604020202020204" pitchFamily="34" charset="0"/>
                <a:ea typeface="Arial Unicode MS" panose="020B0604020202020204" pitchFamily="34" charset="-128"/>
                <a:cs typeface="Arial" panose="020B0604020202020204" pitchFamily="34" charset="0"/>
              </a:rPr>
              <a:t>podr</a:t>
            </a:r>
            <a:r>
              <a:rPr lang="en-US" dirty="0">
                <a:latin typeface="Arial" panose="020B0604020202020204" pitchFamily="34" charset="0"/>
                <a:ea typeface="Arial Unicode MS" panose="020B0604020202020204" pitchFamily="34" charset="-128"/>
                <a:cs typeface="Arial" panose="020B0604020202020204" pitchFamily="34" charset="0"/>
              </a:rPr>
              <a:t>á</a:t>
            </a:r>
            <a:r>
              <a:rPr lang="es-ES_tradnl" dirty="0">
                <a:latin typeface="Arial" panose="020B0604020202020204" pitchFamily="34" charset="0"/>
                <a:ea typeface="Arial Unicode MS" panose="020B0604020202020204" pitchFamily="34" charset="-128"/>
                <a:cs typeface="Arial" panose="020B0604020202020204" pitchFamily="34" charset="0"/>
              </a:rPr>
              <a:t>n pedir indemnizaciones.</a:t>
            </a:r>
            <a:endParaRPr lang="es-ES" dirty="0">
              <a:latin typeface="Arial" panose="020B0604020202020204" pitchFamily="34" charset="0"/>
              <a:cs typeface="Arial" panose="020B0604020202020204" pitchFamily="34" charset="0"/>
            </a:endParaRPr>
          </a:p>
        </p:txBody>
      </p:sp>
      <p:sp>
        <p:nvSpPr>
          <p:cNvPr id="13" name="Rectángulo 12"/>
          <p:cNvSpPr/>
          <p:nvPr/>
        </p:nvSpPr>
        <p:spPr>
          <a:xfrm>
            <a:off x="1061502" y="4319361"/>
            <a:ext cx="7233800" cy="1775138"/>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4" name="Rectángulo 13"/>
          <p:cNvSpPr/>
          <p:nvPr/>
        </p:nvSpPr>
        <p:spPr>
          <a:xfrm>
            <a:off x="2587176" y="3225781"/>
            <a:ext cx="3910191" cy="46722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5" name="Rectángulo 14"/>
          <p:cNvSpPr/>
          <p:nvPr/>
        </p:nvSpPr>
        <p:spPr>
          <a:xfrm>
            <a:off x="3220419" y="2217950"/>
            <a:ext cx="2238837" cy="35371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0" name="Shape 490"/>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75</a:t>
            </a:fld>
            <a:endParaRPr/>
          </a:p>
        </p:txBody>
      </p:sp>
      <p:sp>
        <p:nvSpPr>
          <p:cNvPr id="491" name="Shape 49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rPr lang="es-ES" dirty="0"/>
              <a:t>RECLAMACIÓN INDEMNIZACIÓN</a:t>
            </a:r>
            <a:r>
              <a:rPr dirty="0"/>
              <a:t> </a:t>
            </a:r>
          </a:p>
        </p:txBody>
      </p:sp>
      <p:sp>
        <p:nvSpPr>
          <p:cNvPr id="492" name="Shape 492"/>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493" name="Shape 493"/>
          <p:cNvSpPr/>
          <p:nvPr/>
        </p:nvSpPr>
        <p:spPr>
          <a:xfrm>
            <a:off x="590559" y="1236238"/>
            <a:ext cx="2246767" cy="553998"/>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sz="3000" i="1">
                <a:solidFill>
                  <a:srgbClr val="1F497D"/>
                </a:solidFill>
                <a:latin typeface="Arial"/>
                <a:ea typeface="Arial"/>
                <a:cs typeface="Arial"/>
                <a:sym typeface="Arial"/>
              </a:defRPr>
            </a:lvl1pPr>
          </a:lstStyle>
          <a:p>
            <a:r>
              <a:rPr lang="es-ES" dirty="0"/>
              <a:t>Legitima</a:t>
            </a:r>
            <a:r>
              <a:rPr dirty="0" err="1"/>
              <a:t>ción</a:t>
            </a:r>
            <a:endParaRPr dirty="0"/>
          </a:p>
        </p:txBody>
      </p:sp>
      <p:sp>
        <p:nvSpPr>
          <p:cNvPr id="494" name="Shape 494"/>
          <p:cNvSpPr/>
          <p:nvPr/>
        </p:nvSpPr>
        <p:spPr>
          <a:xfrm>
            <a:off x="658584" y="2945690"/>
            <a:ext cx="7704744"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ctr">
              <a:defRPr>
                <a:latin typeface="Arial"/>
                <a:ea typeface="Arial"/>
                <a:cs typeface="Arial"/>
                <a:sym typeface="Arial"/>
              </a:defRPr>
            </a:pPr>
            <a:endParaRPr dirty="0"/>
          </a:p>
        </p:txBody>
      </p:sp>
      <p:sp>
        <p:nvSpPr>
          <p:cNvPr id="495" name="Shape 495"/>
          <p:cNvSpPr/>
          <p:nvPr/>
        </p:nvSpPr>
        <p:spPr>
          <a:xfrm>
            <a:off x="3176435" y="2427036"/>
            <a:ext cx="2522625"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b="1">
                <a:latin typeface="Arial"/>
                <a:ea typeface="Arial"/>
                <a:cs typeface="Arial"/>
                <a:sym typeface="Arial"/>
              </a:defRPr>
            </a:lvl1pPr>
          </a:lstStyle>
          <a:p>
            <a:r>
              <a:rPr lang="es-ES" dirty="0"/>
              <a:t>Legitimación pasiva</a:t>
            </a:r>
            <a:endParaRPr dirty="0"/>
          </a:p>
        </p:txBody>
      </p:sp>
      <p:sp>
        <p:nvSpPr>
          <p:cNvPr id="497" name="Shape 497"/>
          <p:cNvSpPr/>
          <p:nvPr/>
        </p:nvSpPr>
        <p:spPr>
          <a:xfrm>
            <a:off x="4318788" y="2903213"/>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498" name="Shape 498"/>
          <p:cNvSpPr/>
          <p:nvPr/>
        </p:nvSpPr>
        <p:spPr>
          <a:xfrm>
            <a:off x="4322351" y="4039564"/>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 name="Rectángulo 1"/>
          <p:cNvSpPr/>
          <p:nvPr/>
        </p:nvSpPr>
        <p:spPr>
          <a:xfrm>
            <a:off x="3583206" y="3481348"/>
            <a:ext cx="1478290" cy="369332"/>
          </a:xfrm>
          <a:prstGeom prst="rect">
            <a:avLst/>
          </a:prstGeom>
        </p:spPr>
        <p:txBody>
          <a:bodyPr wrap="none">
            <a:spAutoFit/>
          </a:bodyPr>
          <a:lstStyle/>
          <a:p>
            <a:r>
              <a:rPr lang="es-ES_tradnl" dirty="0">
                <a:latin typeface="Verdana" panose="020B0604030504040204" pitchFamily="34" charset="0"/>
                <a:ea typeface="Arial Unicode MS" panose="020B0604020202020204" pitchFamily="34" charset="-128"/>
                <a:cs typeface="Times New Roman" panose="02020603050405020304" pitchFamily="18" charset="0"/>
              </a:rPr>
              <a:t>48 TRLSRU</a:t>
            </a:r>
            <a:endParaRPr lang="es-ES" dirty="0"/>
          </a:p>
        </p:txBody>
      </p:sp>
      <p:sp>
        <p:nvSpPr>
          <p:cNvPr id="3" name="Rectángulo 2"/>
          <p:cNvSpPr/>
          <p:nvPr/>
        </p:nvSpPr>
        <p:spPr>
          <a:xfrm>
            <a:off x="1619812" y="4621136"/>
            <a:ext cx="5635869" cy="369332"/>
          </a:xfrm>
          <a:prstGeom prst="rect">
            <a:avLst/>
          </a:prstGeom>
        </p:spPr>
        <p:txBody>
          <a:bodyPr wrap="square">
            <a:spAutoFit/>
          </a:bodyPr>
          <a:lstStyle/>
          <a:p>
            <a:r>
              <a:rPr lang="es-ES_tradnl" dirty="0">
                <a:latin typeface="Arial" panose="020B0604020202020204" pitchFamily="34" charset="0"/>
                <a:cs typeface="Arial" panose="020B0604020202020204" pitchFamily="34" charset="0"/>
              </a:rPr>
              <a:t>corresponder</a:t>
            </a:r>
            <a:r>
              <a:rPr lang="en-US" dirty="0">
                <a:latin typeface="Arial" panose="020B0604020202020204" pitchFamily="34" charset="0"/>
                <a:cs typeface="Arial" panose="020B0604020202020204" pitchFamily="34" charset="0"/>
              </a:rPr>
              <a:t>á </a:t>
            </a:r>
            <a:r>
              <a:rPr lang="es-ES_tradnl" dirty="0">
                <a:latin typeface="Arial" panose="020B0604020202020204" pitchFamily="34" charset="0"/>
                <a:cs typeface="Arial" panose="020B0604020202020204" pitchFamily="34" charset="0"/>
              </a:rPr>
              <a:t>siempre a una </a:t>
            </a:r>
            <a:r>
              <a:rPr lang="es-ES_tradnl" dirty="0" err="1">
                <a:latin typeface="Arial" panose="020B0604020202020204" pitchFamily="34" charset="0"/>
                <a:cs typeface="Arial" panose="020B0604020202020204" pitchFamily="34" charset="0"/>
              </a:rPr>
              <a:t>Administració</a:t>
            </a:r>
            <a:r>
              <a:rPr lang="en-US" dirty="0">
                <a:latin typeface="Arial" panose="020B0604020202020204" pitchFamily="34" charset="0"/>
                <a:cs typeface="Arial" panose="020B0604020202020204" pitchFamily="34" charset="0"/>
              </a:rPr>
              <a:t>n </a:t>
            </a:r>
            <a:r>
              <a:rPr lang="en-US" dirty="0" err="1">
                <a:latin typeface="Arial" panose="020B0604020202020204" pitchFamily="34" charset="0"/>
                <a:cs typeface="Arial" panose="020B0604020202020204" pitchFamily="34" charset="0"/>
              </a:rPr>
              <a:t>pú</a:t>
            </a:r>
            <a:r>
              <a:rPr lang="pt-PT" dirty="0">
                <a:latin typeface="Arial" panose="020B0604020202020204" pitchFamily="34" charset="0"/>
                <a:cs typeface="Arial" panose="020B0604020202020204" pitchFamily="34" charset="0"/>
              </a:rPr>
              <a:t>blica</a:t>
            </a:r>
            <a:endParaRPr lang="es-ES" dirty="0">
              <a:latin typeface="Arial" panose="020B0604020202020204" pitchFamily="34" charset="0"/>
              <a:cs typeface="Arial" panose="020B0604020202020204" pitchFamily="34" charset="0"/>
            </a:endParaRPr>
          </a:p>
        </p:txBody>
      </p:sp>
      <p:sp>
        <p:nvSpPr>
          <p:cNvPr id="13" name="Rectángulo 12"/>
          <p:cNvSpPr/>
          <p:nvPr/>
        </p:nvSpPr>
        <p:spPr>
          <a:xfrm>
            <a:off x="1619812" y="4629572"/>
            <a:ext cx="5508696" cy="387033"/>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4" name="Rectángulo 13"/>
          <p:cNvSpPr/>
          <p:nvPr/>
        </p:nvSpPr>
        <p:spPr>
          <a:xfrm>
            <a:off x="3583206" y="3473458"/>
            <a:ext cx="1478290" cy="35823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5" name="Rectángulo 14"/>
          <p:cNvSpPr/>
          <p:nvPr/>
        </p:nvSpPr>
        <p:spPr>
          <a:xfrm>
            <a:off x="3175889" y="2410491"/>
            <a:ext cx="2292926" cy="338294"/>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extLst>
      <p:ext uri="{BB962C8B-B14F-4D97-AF65-F5344CB8AC3E}">
        <p14:creationId xmlns:p14="http://schemas.microsoft.com/office/powerpoint/2010/main" val="3416471599"/>
      </p:ext>
    </p:extLst>
  </p:cSld>
  <p:clrMapOvr>
    <a:masterClrMapping/>
  </p:clrMapOvr>
  <p:transition spd="slow"/>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0" name="Shape 500"/>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76</a:t>
            </a:fld>
            <a:endParaRPr/>
          </a:p>
        </p:txBody>
      </p:sp>
      <p:sp>
        <p:nvSpPr>
          <p:cNvPr id="501" name="Shape 50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rPr lang="es-ES" dirty="0"/>
              <a:t>RECLAMACIÓN INDEMNIZACIÓN</a:t>
            </a:r>
            <a:endParaRPr dirty="0"/>
          </a:p>
        </p:txBody>
      </p:sp>
      <p:sp>
        <p:nvSpPr>
          <p:cNvPr id="502" name="Shape 502"/>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503" name="Shape 503"/>
          <p:cNvSpPr/>
          <p:nvPr/>
        </p:nvSpPr>
        <p:spPr>
          <a:xfrm>
            <a:off x="590559" y="1236238"/>
            <a:ext cx="6108401" cy="553998"/>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sz="3000" i="1">
                <a:solidFill>
                  <a:srgbClr val="1F497D"/>
                </a:solidFill>
                <a:latin typeface="Arial"/>
                <a:ea typeface="Arial"/>
                <a:cs typeface="Arial"/>
                <a:sym typeface="Arial"/>
              </a:defRPr>
            </a:lvl1pPr>
          </a:lstStyle>
          <a:p>
            <a:r>
              <a:rPr lang="es-ES" dirty="0"/>
              <a:t>Concurrencia de responsabilidades</a:t>
            </a:r>
            <a:endParaRPr dirty="0"/>
          </a:p>
        </p:txBody>
      </p:sp>
      <p:sp>
        <p:nvSpPr>
          <p:cNvPr id="505" name="Shape 505"/>
          <p:cNvSpPr/>
          <p:nvPr/>
        </p:nvSpPr>
        <p:spPr>
          <a:xfrm>
            <a:off x="432764" y="3420718"/>
            <a:ext cx="1996440" cy="646331"/>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b="1">
                <a:latin typeface="Arial"/>
                <a:ea typeface="Arial"/>
                <a:cs typeface="Arial"/>
                <a:sym typeface="Arial"/>
              </a:defRPr>
            </a:lvl1pPr>
          </a:lstStyle>
          <a:p>
            <a:r>
              <a:rPr dirty="0"/>
              <a:t>Res</a:t>
            </a:r>
            <a:r>
              <a:rPr lang="es-ES" dirty="0" err="1"/>
              <a:t>ponsabilidad</a:t>
            </a:r>
            <a:endParaRPr lang="es-ES" dirty="0"/>
          </a:p>
          <a:p>
            <a:r>
              <a:rPr lang="es-ES" dirty="0"/>
              <a:t>33 Ley 40/2015</a:t>
            </a:r>
            <a:r>
              <a:rPr dirty="0"/>
              <a:t> </a:t>
            </a:r>
          </a:p>
        </p:txBody>
      </p:sp>
      <p:sp>
        <p:nvSpPr>
          <p:cNvPr id="506" name="Shape 506"/>
          <p:cNvSpPr/>
          <p:nvPr/>
        </p:nvSpPr>
        <p:spPr>
          <a:xfrm flipV="1">
            <a:off x="2259850" y="2961695"/>
            <a:ext cx="296563" cy="333633"/>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508" name="Shape 508"/>
          <p:cNvSpPr/>
          <p:nvPr/>
        </p:nvSpPr>
        <p:spPr>
          <a:xfrm>
            <a:off x="2299159" y="4137490"/>
            <a:ext cx="296563" cy="389577"/>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509" name="Shape 509"/>
          <p:cNvSpPr/>
          <p:nvPr/>
        </p:nvSpPr>
        <p:spPr>
          <a:xfrm>
            <a:off x="2638623" y="2600517"/>
            <a:ext cx="2030592"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defRPr>
                <a:latin typeface="Arial"/>
                <a:ea typeface="Arial"/>
                <a:cs typeface="Arial"/>
                <a:sym typeface="Arial"/>
              </a:defRPr>
            </a:lvl1pPr>
          </a:lstStyle>
          <a:p>
            <a:r>
              <a:rPr lang="es-ES" dirty="0"/>
              <a:t>Actuación conjunta</a:t>
            </a:r>
            <a:endParaRPr dirty="0"/>
          </a:p>
        </p:txBody>
      </p:sp>
      <p:sp>
        <p:nvSpPr>
          <p:cNvPr id="511" name="Shape 511"/>
          <p:cNvSpPr/>
          <p:nvPr/>
        </p:nvSpPr>
        <p:spPr>
          <a:xfrm>
            <a:off x="2716458" y="4442573"/>
            <a:ext cx="1848756"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just">
              <a:defRPr>
                <a:latin typeface="Arial"/>
                <a:ea typeface="Arial"/>
                <a:cs typeface="Arial"/>
                <a:sym typeface="Arial"/>
              </a:defRPr>
            </a:lvl1pPr>
          </a:lstStyle>
          <a:p>
            <a:r>
              <a:rPr lang="es-ES" dirty="0"/>
              <a:t>Otros supuestos</a:t>
            </a:r>
            <a:endParaRPr dirty="0"/>
          </a:p>
        </p:txBody>
      </p:sp>
      <p:sp>
        <p:nvSpPr>
          <p:cNvPr id="14" name="Shape 545"/>
          <p:cNvSpPr/>
          <p:nvPr/>
        </p:nvSpPr>
        <p:spPr>
          <a:xfrm>
            <a:off x="4669215" y="2811125"/>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5" name="Shape 511"/>
          <p:cNvSpPr/>
          <p:nvPr/>
        </p:nvSpPr>
        <p:spPr>
          <a:xfrm>
            <a:off x="5213070" y="2579374"/>
            <a:ext cx="1391408"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just">
              <a:defRPr>
                <a:latin typeface="Arial"/>
                <a:ea typeface="Arial"/>
                <a:cs typeface="Arial"/>
                <a:sym typeface="Arial"/>
              </a:defRPr>
            </a:lvl1pPr>
          </a:lstStyle>
          <a:p>
            <a:r>
              <a:rPr lang="es-ES" dirty="0"/>
              <a:t>SOLIDARIA</a:t>
            </a:r>
            <a:endParaRPr dirty="0"/>
          </a:p>
        </p:txBody>
      </p:sp>
      <p:sp>
        <p:nvSpPr>
          <p:cNvPr id="16" name="Shape 545"/>
          <p:cNvSpPr/>
          <p:nvPr/>
        </p:nvSpPr>
        <p:spPr>
          <a:xfrm>
            <a:off x="4551176" y="4656195"/>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7" name="Shape 511"/>
          <p:cNvSpPr/>
          <p:nvPr/>
        </p:nvSpPr>
        <p:spPr>
          <a:xfrm>
            <a:off x="5156228" y="4456471"/>
            <a:ext cx="1478704"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just">
              <a:defRPr>
                <a:latin typeface="Arial"/>
                <a:ea typeface="Arial"/>
                <a:cs typeface="Arial"/>
                <a:sym typeface="Arial"/>
              </a:defRPr>
            </a:lvl1pPr>
          </a:lstStyle>
          <a:p>
            <a:r>
              <a:rPr lang="es-ES" dirty="0"/>
              <a:t>atendiendo</a:t>
            </a:r>
            <a:endParaRPr dirty="0"/>
          </a:p>
        </p:txBody>
      </p:sp>
      <p:sp>
        <p:nvSpPr>
          <p:cNvPr id="18" name="Shape 550"/>
          <p:cNvSpPr/>
          <p:nvPr/>
        </p:nvSpPr>
        <p:spPr>
          <a:xfrm flipV="1">
            <a:off x="6411067" y="4138984"/>
            <a:ext cx="223518" cy="386588"/>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9" name="Shape 545"/>
          <p:cNvSpPr/>
          <p:nvPr/>
        </p:nvSpPr>
        <p:spPr>
          <a:xfrm>
            <a:off x="6424656" y="4645971"/>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0" name="Shape 552"/>
          <p:cNvSpPr/>
          <p:nvPr/>
        </p:nvSpPr>
        <p:spPr>
          <a:xfrm>
            <a:off x="6357803" y="4848509"/>
            <a:ext cx="223518" cy="309598"/>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1" name="Shape 511"/>
          <p:cNvSpPr/>
          <p:nvPr/>
        </p:nvSpPr>
        <p:spPr>
          <a:xfrm>
            <a:off x="6809121" y="3955621"/>
            <a:ext cx="1478704"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just">
              <a:defRPr>
                <a:latin typeface="Arial"/>
                <a:ea typeface="Arial"/>
                <a:cs typeface="Arial"/>
                <a:sym typeface="Arial"/>
              </a:defRPr>
            </a:lvl1pPr>
          </a:lstStyle>
          <a:p>
            <a:r>
              <a:rPr lang="es-ES" dirty="0"/>
              <a:t>Competencia</a:t>
            </a:r>
            <a:endParaRPr dirty="0"/>
          </a:p>
        </p:txBody>
      </p:sp>
      <p:sp>
        <p:nvSpPr>
          <p:cNvPr id="22" name="Shape 511"/>
          <p:cNvSpPr/>
          <p:nvPr/>
        </p:nvSpPr>
        <p:spPr>
          <a:xfrm>
            <a:off x="7003697" y="4471529"/>
            <a:ext cx="1645619"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just">
              <a:defRPr>
                <a:latin typeface="Arial"/>
                <a:ea typeface="Arial"/>
                <a:cs typeface="Arial"/>
                <a:sym typeface="Arial"/>
              </a:defRPr>
            </a:lvl1pPr>
          </a:lstStyle>
          <a:p>
            <a:r>
              <a:rPr lang="es-ES" dirty="0"/>
              <a:t>Interés público</a:t>
            </a:r>
            <a:endParaRPr dirty="0"/>
          </a:p>
        </p:txBody>
      </p:sp>
      <p:sp>
        <p:nvSpPr>
          <p:cNvPr id="23" name="Shape 511"/>
          <p:cNvSpPr/>
          <p:nvPr/>
        </p:nvSpPr>
        <p:spPr>
          <a:xfrm>
            <a:off x="6657375" y="5067784"/>
            <a:ext cx="1596342" cy="646331"/>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just">
              <a:defRPr>
                <a:latin typeface="Arial"/>
                <a:ea typeface="Arial"/>
                <a:cs typeface="Arial"/>
                <a:sym typeface="Arial"/>
              </a:defRPr>
            </a:lvl1pPr>
          </a:lstStyle>
          <a:p>
            <a:r>
              <a:rPr lang="es-ES" dirty="0"/>
              <a:t> Intervención</a:t>
            </a:r>
          </a:p>
          <a:p>
            <a:endParaRPr dirty="0"/>
          </a:p>
        </p:txBody>
      </p:sp>
      <p:sp>
        <p:nvSpPr>
          <p:cNvPr id="24" name="Shape 511"/>
          <p:cNvSpPr/>
          <p:nvPr/>
        </p:nvSpPr>
        <p:spPr>
          <a:xfrm>
            <a:off x="7079983" y="2375479"/>
            <a:ext cx="1569333" cy="646331"/>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just">
              <a:defRPr>
                <a:latin typeface="Arial"/>
                <a:ea typeface="Arial"/>
                <a:cs typeface="Arial"/>
                <a:sym typeface="Arial"/>
              </a:defRPr>
            </a:lvl1pPr>
          </a:lstStyle>
          <a:p>
            <a:r>
              <a:rPr lang="es-ES" dirty="0"/>
              <a:t>Repetición STS 256/2020</a:t>
            </a:r>
            <a:endParaRPr dirty="0"/>
          </a:p>
        </p:txBody>
      </p:sp>
      <p:sp>
        <p:nvSpPr>
          <p:cNvPr id="25" name="Shape 545"/>
          <p:cNvSpPr/>
          <p:nvPr/>
        </p:nvSpPr>
        <p:spPr>
          <a:xfrm>
            <a:off x="6576402" y="2762726"/>
            <a:ext cx="465439" cy="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26" name="Elipse 25"/>
          <p:cNvSpPr/>
          <p:nvPr/>
        </p:nvSpPr>
        <p:spPr>
          <a:xfrm>
            <a:off x="263769" y="3217985"/>
            <a:ext cx="2165435" cy="1034670"/>
          </a:xfrm>
          <a:prstGeom prst="ellipse">
            <a:avLst/>
          </a:prstGeom>
          <a:noFill/>
          <a:ln w="25400"/>
        </p:spPr>
        <p:style>
          <a:lnRef idx="1">
            <a:schemeClr val="accent1"/>
          </a:lnRef>
          <a:fillRef idx="3">
            <a:schemeClr val="accent1"/>
          </a:fillRef>
          <a:effectRef idx="2">
            <a:schemeClr val="accent1"/>
          </a:effectRef>
          <a:fontRef idx="minor">
            <a:schemeClr val="lt1"/>
          </a:fontRef>
        </p:style>
        <p:txBody>
          <a:bodyPr rtlCol="0" anchor="ctr"/>
          <a:lstStyle/>
          <a:p>
            <a:pPr algn="ctr"/>
            <a:endParaRPr lang="es-ES_tradnl"/>
          </a:p>
        </p:txBody>
      </p:sp>
    </p:spTree>
  </p:cSld>
  <p:clrMapOvr>
    <a:masterClrMapping/>
  </p:clrMapOvr>
  <p:transition spd="slow"/>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0" name="Shape 500"/>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77</a:t>
            </a:fld>
            <a:endParaRPr/>
          </a:p>
        </p:txBody>
      </p:sp>
      <p:sp>
        <p:nvSpPr>
          <p:cNvPr id="501" name="Shape 501"/>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rPr lang="es-ES" dirty="0"/>
              <a:t>RECLAMACIÓN INDEMNIZACIÓN</a:t>
            </a:r>
            <a:endParaRPr dirty="0"/>
          </a:p>
        </p:txBody>
      </p:sp>
      <p:sp>
        <p:nvSpPr>
          <p:cNvPr id="502" name="Shape 502"/>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503" name="Shape 503"/>
          <p:cNvSpPr/>
          <p:nvPr/>
        </p:nvSpPr>
        <p:spPr>
          <a:xfrm>
            <a:off x="590559" y="1236238"/>
            <a:ext cx="6108401" cy="553998"/>
          </a:xfrm>
          <a:prstGeom prst="rect">
            <a:avLst/>
          </a:prstGeom>
          <a:ln w="12700">
            <a:miter lim="400000"/>
          </a:ln>
          <a:extLst>
            <a:ext uri="{C572A759-6A51-4108-AA02-DFA0A04FC94B}">
              <ma14:wrappingTextBoxFlag xmlns:ma14="http://schemas.microsoft.com/office/mac/drawingml/2011/main" xmlns="" val="1"/>
            </a:ext>
          </a:extLst>
        </p:spPr>
        <p:txBody>
          <a:bodyPr wrap="none" lIns="45719" rIns="45719">
            <a:spAutoFit/>
          </a:bodyPr>
          <a:lstStyle>
            <a:lvl1pPr>
              <a:defRPr sz="3000" i="1">
                <a:solidFill>
                  <a:srgbClr val="1F497D"/>
                </a:solidFill>
                <a:latin typeface="Arial"/>
                <a:ea typeface="Arial"/>
                <a:cs typeface="Arial"/>
                <a:sym typeface="Arial"/>
              </a:defRPr>
            </a:lvl1pPr>
          </a:lstStyle>
          <a:p>
            <a:r>
              <a:rPr lang="es-ES" dirty="0"/>
              <a:t>Concurrencia de responsabilidades</a:t>
            </a:r>
            <a:endParaRPr dirty="0"/>
          </a:p>
        </p:txBody>
      </p:sp>
      <p:sp>
        <p:nvSpPr>
          <p:cNvPr id="24" name="Shape 518"/>
          <p:cNvSpPr/>
          <p:nvPr/>
        </p:nvSpPr>
        <p:spPr>
          <a:xfrm>
            <a:off x="2832894" y="2183053"/>
            <a:ext cx="3008629" cy="646331"/>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ctr">
              <a:defRPr b="1">
                <a:latin typeface="Arial"/>
                <a:ea typeface="Arial"/>
                <a:cs typeface="Arial"/>
                <a:sym typeface="Arial"/>
              </a:defRPr>
            </a:lvl1pPr>
          </a:lstStyle>
          <a:p>
            <a:r>
              <a:rPr lang="es-ES" dirty="0"/>
              <a:t>Dificultades individualizar responsabilidad</a:t>
            </a:r>
            <a:r>
              <a:rPr dirty="0"/>
              <a:t> </a:t>
            </a:r>
          </a:p>
        </p:txBody>
      </p:sp>
      <p:sp>
        <p:nvSpPr>
          <p:cNvPr id="26" name="Shape 520"/>
          <p:cNvSpPr/>
          <p:nvPr/>
        </p:nvSpPr>
        <p:spPr>
          <a:xfrm>
            <a:off x="2721032" y="3296250"/>
            <a:ext cx="3732522"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p>
            <a:pPr algn="ctr">
              <a:defRPr b="1">
                <a:latin typeface="Arial"/>
                <a:ea typeface="Arial"/>
                <a:cs typeface="Arial"/>
                <a:sym typeface="Arial"/>
              </a:defRPr>
            </a:pPr>
            <a:endParaRPr dirty="0"/>
          </a:p>
        </p:txBody>
      </p:sp>
      <p:sp>
        <p:nvSpPr>
          <p:cNvPr id="2" name="Rectángulo 1"/>
          <p:cNvSpPr/>
          <p:nvPr/>
        </p:nvSpPr>
        <p:spPr>
          <a:xfrm>
            <a:off x="2832894" y="3322427"/>
            <a:ext cx="3209707" cy="369332"/>
          </a:xfrm>
          <a:prstGeom prst="rect">
            <a:avLst/>
          </a:prstGeom>
        </p:spPr>
        <p:txBody>
          <a:bodyPr wrap="square">
            <a:spAutoFit/>
          </a:bodyPr>
          <a:lstStyle/>
          <a:p>
            <a:r>
              <a:rPr lang="en-US" i="1" dirty="0">
                <a:latin typeface="Verdana" panose="020B0604030504040204" pitchFamily="34" charset="0"/>
                <a:ea typeface="Arial Unicode MS" panose="020B0604020202020204" pitchFamily="34" charset="-128"/>
                <a:cs typeface="Times New Roman" panose="02020603050405020304" pitchFamily="18" charset="0"/>
              </a:rPr>
              <a:t>STS 26 de </a:t>
            </a:r>
            <a:r>
              <a:rPr lang="en-US" i="1" dirty="0" err="1">
                <a:latin typeface="Verdana" panose="020B0604030504040204" pitchFamily="34" charset="0"/>
                <a:ea typeface="Arial Unicode MS" panose="020B0604020202020204" pitchFamily="34" charset="-128"/>
                <a:cs typeface="Times New Roman" panose="02020603050405020304" pitchFamily="18" charset="0"/>
              </a:rPr>
              <a:t>junio</a:t>
            </a:r>
            <a:r>
              <a:rPr lang="en-US" i="1" dirty="0">
                <a:latin typeface="Verdana" panose="020B0604030504040204" pitchFamily="34" charset="0"/>
                <a:ea typeface="Arial Unicode MS" panose="020B0604020202020204" pitchFamily="34" charset="-128"/>
                <a:cs typeface="Times New Roman" panose="02020603050405020304" pitchFamily="18" charset="0"/>
              </a:rPr>
              <a:t> de 2007</a:t>
            </a:r>
            <a:endParaRPr lang="es-ES" dirty="0"/>
          </a:p>
        </p:txBody>
      </p:sp>
      <p:sp>
        <p:nvSpPr>
          <p:cNvPr id="27" name="Shape 518"/>
          <p:cNvSpPr/>
          <p:nvPr/>
        </p:nvSpPr>
        <p:spPr>
          <a:xfrm>
            <a:off x="2478985" y="4421433"/>
            <a:ext cx="3008629" cy="369332"/>
          </a:xfrm>
          <a:prstGeom prst="rect">
            <a:avLst/>
          </a:prstGeom>
          <a:ln w="12700">
            <a:miter lim="400000"/>
          </a:ln>
          <a:extLst>
            <a:ext uri="{C572A759-6A51-4108-AA02-DFA0A04FC94B}">
              <ma14:wrappingTextBoxFlag xmlns:ma14="http://schemas.microsoft.com/office/mac/drawingml/2011/main" xmlns="" val="1"/>
            </a:ext>
          </a:extLst>
        </p:spPr>
        <p:txBody>
          <a:bodyPr wrap="square" lIns="45719" rIns="45719">
            <a:spAutoFit/>
          </a:bodyPr>
          <a:lstStyle>
            <a:lvl1pPr algn="ctr">
              <a:defRPr b="1">
                <a:latin typeface="Arial"/>
                <a:ea typeface="Arial"/>
                <a:cs typeface="Arial"/>
                <a:sym typeface="Arial"/>
              </a:defRPr>
            </a:lvl1pPr>
          </a:lstStyle>
          <a:p>
            <a:endParaRPr dirty="0"/>
          </a:p>
        </p:txBody>
      </p:sp>
      <p:sp>
        <p:nvSpPr>
          <p:cNvPr id="4" name="Rectángulo 3"/>
          <p:cNvSpPr/>
          <p:nvPr/>
        </p:nvSpPr>
        <p:spPr>
          <a:xfrm>
            <a:off x="1444180" y="4294433"/>
            <a:ext cx="6515099" cy="1754326"/>
          </a:xfrm>
          <a:prstGeom prst="rect">
            <a:avLst/>
          </a:prstGeom>
        </p:spPr>
        <p:txBody>
          <a:bodyPr wrap="square">
            <a:spAutoFit/>
          </a:bodyPr>
          <a:lstStyle/>
          <a:p>
            <a:r>
              <a:rPr lang="en-US" i="1" dirty="0">
                <a:latin typeface="Verdana" panose="020B0604030504040204" pitchFamily="34" charset="0"/>
                <a:ea typeface="Arial Unicode MS" panose="020B0604020202020204" pitchFamily="34" charset="-128"/>
                <a:cs typeface="Times New Roman" panose="02020603050405020304" pitchFamily="18" charset="0"/>
              </a:rPr>
              <a:t>Se </a:t>
            </a:r>
            <a:r>
              <a:rPr lang="en-US" i="1" dirty="0" err="1">
                <a:latin typeface="Verdana" panose="020B0604030504040204" pitchFamily="34" charset="0"/>
                <a:ea typeface="Arial Unicode MS" panose="020B0604020202020204" pitchFamily="34" charset="-128"/>
                <a:cs typeface="Times New Roman" panose="02020603050405020304" pitchFamily="18" charset="0"/>
              </a:rPr>
              <a:t>aplica</a:t>
            </a:r>
            <a:r>
              <a:rPr lang="en-US" i="1" dirty="0">
                <a:latin typeface="Verdana" panose="020B0604030504040204" pitchFamily="34" charset="0"/>
                <a:ea typeface="Arial Unicode MS" panose="020B0604020202020204" pitchFamily="34" charset="-128"/>
                <a:cs typeface="Times New Roman" panose="02020603050405020304" pitchFamily="18" charset="0"/>
              </a:rPr>
              <a:t> el principio pro </a:t>
            </a:r>
            <a:r>
              <a:rPr lang="en-US" i="1" dirty="0" err="1">
                <a:latin typeface="Verdana" panose="020B0604030504040204" pitchFamily="34" charset="0"/>
                <a:ea typeface="Arial Unicode MS" panose="020B0604020202020204" pitchFamily="34" charset="-128"/>
                <a:cs typeface="Times New Roman" panose="02020603050405020304" pitchFamily="18" charset="0"/>
              </a:rPr>
              <a:t>actione</a:t>
            </a:r>
            <a:r>
              <a:rPr lang="en-US" i="1" dirty="0">
                <a:latin typeface="Verdana" panose="020B0604030504040204" pitchFamily="34" charset="0"/>
                <a:ea typeface="Arial Unicode MS" panose="020B0604020202020204" pitchFamily="34" charset="-128"/>
                <a:cs typeface="Times New Roman" panose="02020603050405020304" pitchFamily="18" charset="0"/>
              </a:rPr>
              <a:t>, y </a:t>
            </a:r>
            <a:r>
              <a:rPr lang="en-US" i="1" dirty="0" err="1">
                <a:latin typeface="Verdana" panose="020B0604030504040204" pitchFamily="34" charset="0"/>
                <a:ea typeface="Arial Unicode MS" panose="020B0604020202020204" pitchFamily="34" charset="-128"/>
                <a:cs typeface="Times New Roman" panose="02020603050405020304" pitchFamily="18" charset="0"/>
              </a:rPr>
              <a:t>así</a:t>
            </a:r>
            <a:r>
              <a:rPr lang="en-US" i="1" dirty="0">
                <a:latin typeface="Verdana" panose="020B0604030504040204" pitchFamily="34" charset="0"/>
                <a:ea typeface="Arial Unicode MS" panose="020B0604020202020204" pitchFamily="34" charset="-128"/>
                <a:cs typeface="Times New Roman" panose="02020603050405020304" pitchFamily="18" charset="0"/>
              </a:rPr>
              <a:t> “las </a:t>
            </a:r>
            <a:r>
              <a:rPr lang="en-US" i="1" dirty="0" err="1">
                <a:latin typeface="Verdana" panose="020B0604030504040204" pitchFamily="34" charset="0"/>
                <a:ea typeface="Arial Unicode MS" panose="020B0604020202020204" pitchFamily="34" charset="-128"/>
                <a:cs typeface="Times New Roman" panose="02020603050405020304" pitchFamily="18" charset="0"/>
              </a:rPr>
              <a:t>dudas</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r>
              <a:rPr lang="en-US" i="1" dirty="0" err="1">
                <a:latin typeface="Verdana" panose="020B0604030504040204" pitchFamily="34" charset="0"/>
                <a:ea typeface="Arial Unicode MS" panose="020B0604020202020204" pitchFamily="34" charset="-128"/>
                <a:cs typeface="Times New Roman" panose="02020603050405020304" pitchFamily="18" charset="0"/>
              </a:rPr>
              <a:t>acerca</a:t>
            </a:r>
            <a:r>
              <a:rPr lang="en-US" i="1" dirty="0">
                <a:latin typeface="Verdana" panose="020B0604030504040204" pitchFamily="34" charset="0"/>
                <a:ea typeface="Arial Unicode MS" panose="020B0604020202020204" pitchFamily="34" charset="-128"/>
                <a:cs typeface="Times New Roman" panose="02020603050405020304" pitchFamily="18" charset="0"/>
              </a:rPr>
              <a:t> de la </a:t>
            </a:r>
            <a:r>
              <a:rPr lang="en-US" i="1" dirty="0" err="1">
                <a:latin typeface="Verdana" panose="020B0604030504040204" pitchFamily="34" charset="0"/>
                <a:ea typeface="Arial Unicode MS" panose="020B0604020202020204" pitchFamily="34" charset="-128"/>
                <a:cs typeface="Times New Roman" panose="02020603050405020304" pitchFamily="18" charset="0"/>
              </a:rPr>
              <a:t>atribución</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r>
              <a:rPr lang="en-US" i="1" dirty="0" err="1">
                <a:latin typeface="Verdana" panose="020B0604030504040204" pitchFamily="34" charset="0"/>
                <a:ea typeface="Arial Unicode MS" panose="020B0604020202020204" pitchFamily="34" charset="-128"/>
                <a:cs typeface="Times New Roman" panose="02020603050405020304" pitchFamily="18" charset="0"/>
              </a:rPr>
              <a:t>competencial</a:t>
            </a:r>
            <a:r>
              <a:rPr lang="en-US" i="1" dirty="0">
                <a:latin typeface="Verdana" panose="020B0604030504040204" pitchFamily="34" charset="0"/>
                <a:ea typeface="Arial Unicode MS" panose="020B0604020202020204" pitchFamily="34" charset="-128"/>
                <a:cs typeface="Times New Roman" panose="02020603050405020304" pitchFamily="18" charset="0"/>
              </a:rPr>
              <a:t> de la </a:t>
            </a:r>
            <a:r>
              <a:rPr lang="en-US" i="1" dirty="0" err="1">
                <a:latin typeface="Verdana" panose="020B0604030504040204" pitchFamily="34" charset="0"/>
                <a:ea typeface="Arial Unicode MS" panose="020B0604020202020204" pitchFamily="34" charset="-128"/>
                <a:cs typeface="Times New Roman" panose="02020603050405020304" pitchFamily="18" charset="0"/>
              </a:rPr>
              <a:t>actividad</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r>
              <a:rPr lang="en-US" i="1" dirty="0" err="1">
                <a:latin typeface="Verdana" panose="020B0604030504040204" pitchFamily="34" charset="0"/>
                <a:ea typeface="Arial Unicode MS" panose="020B0604020202020204" pitchFamily="34" charset="-128"/>
                <a:cs typeface="Times New Roman" panose="02020603050405020304" pitchFamily="18" charset="0"/>
              </a:rPr>
              <a:t>cuestionada</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r>
              <a:rPr lang="en-US" i="1" dirty="0" err="1">
                <a:latin typeface="Verdana" panose="020B0604030504040204" pitchFamily="34" charset="0"/>
                <a:ea typeface="Arial Unicode MS" panose="020B0604020202020204" pitchFamily="34" charset="-128"/>
                <a:cs typeface="Times New Roman" panose="02020603050405020304" pitchFamily="18" charset="0"/>
              </a:rPr>
              <a:t>imponen</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r>
              <a:rPr lang="en-US" i="1" dirty="0" err="1">
                <a:latin typeface="Verdana" panose="020B0604030504040204" pitchFamily="34" charset="0"/>
                <a:ea typeface="Arial Unicode MS" panose="020B0604020202020204" pitchFamily="34" charset="-128"/>
                <a:cs typeface="Times New Roman" panose="02020603050405020304" pitchFamily="18" charset="0"/>
              </a:rPr>
              <a:t>soluciones</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r>
              <a:rPr lang="en-US" i="1" dirty="0" err="1">
                <a:latin typeface="Verdana" panose="020B0604030504040204" pitchFamily="34" charset="0"/>
                <a:ea typeface="Arial Unicode MS" panose="020B0604020202020204" pitchFamily="34" charset="-128"/>
                <a:cs typeface="Times New Roman" panose="02020603050405020304" pitchFamily="18" charset="0"/>
              </a:rPr>
              <a:t>favorables</a:t>
            </a:r>
            <a:r>
              <a:rPr lang="en-US" i="1" dirty="0">
                <a:latin typeface="Verdana" panose="020B0604030504040204" pitchFamily="34" charset="0"/>
                <a:ea typeface="Arial Unicode MS" panose="020B0604020202020204" pitchFamily="34" charset="-128"/>
                <a:cs typeface="Times New Roman" panose="02020603050405020304" pitchFamily="18" charset="0"/>
              </a:rPr>
              <a:t> a </a:t>
            </a:r>
            <a:r>
              <a:rPr lang="en-US" i="1" dirty="0" err="1">
                <a:latin typeface="Verdana" panose="020B0604030504040204" pitchFamily="34" charset="0"/>
                <a:ea typeface="Arial Unicode MS" panose="020B0604020202020204" pitchFamily="34" charset="-128"/>
                <a:cs typeface="Times New Roman" panose="02020603050405020304" pitchFamily="18" charset="0"/>
              </a:rPr>
              <a:t>posibilitar</a:t>
            </a:r>
            <a:r>
              <a:rPr lang="en-US" i="1" dirty="0">
                <a:latin typeface="Verdana" panose="020B0604030504040204" pitchFamily="34" charset="0"/>
                <a:ea typeface="Arial Unicode MS" panose="020B0604020202020204" pitchFamily="34" charset="-128"/>
                <a:cs typeface="Times New Roman" panose="02020603050405020304" pitchFamily="18" charset="0"/>
              </a:rPr>
              <a:t> el </a:t>
            </a:r>
            <a:r>
              <a:rPr lang="en-US" i="1" dirty="0" err="1">
                <a:latin typeface="Verdana" panose="020B0604030504040204" pitchFamily="34" charset="0"/>
                <a:ea typeface="Arial Unicode MS" panose="020B0604020202020204" pitchFamily="34" charset="-128"/>
                <a:cs typeface="Times New Roman" panose="02020603050405020304" pitchFamily="18" charset="0"/>
              </a:rPr>
              <a:t>ejercicio</a:t>
            </a:r>
            <a:r>
              <a:rPr lang="en-US" i="1" dirty="0">
                <a:latin typeface="Verdana" panose="020B0604030504040204" pitchFamily="34" charset="0"/>
                <a:ea typeface="Arial Unicode MS" panose="020B0604020202020204" pitchFamily="34" charset="-128"/>
                <a:cs typeface="Times New Roman" panose="02020603050405020304" pitchFamily="18" charset="0"/>
              </a:rPr>
              <a:t> de la </a:t>
            </a:r>
            <a:r>
              <a:rPr lang="en-US" i="1" dirty="0" err="1">
                <a:latin typeface="Verdana" panose="020B0604030504040204" pitchFamily="34" charset="0"/>
                <a:ea typeface="Arial Unicode MS" panose="020B0604020202020204" pitchFamily="34" charset="-128"/>
                <a:cs typeface="Times New Roman" panose="02020603050405020304" pitchFamily="18" charset="0"/>
              </a:rPr>
              <a:t>acción</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r>
              <a:rPr lang="en-US" i="1" dirty="0" err="1">
                <a:latin typeface="Verdana" panose="020B0604030504040204" pitchFamily="34" charset="0"/>
                <a:ea typeface="Arial Unicode MS" panose="020B0604020202020204" pitchFamily="34" charset="-128"/>
                <a:cs typeface="Times New Roman" panose="02020603050405020304" pitchFamily="18" charset="0"/>
              </a:rPr>
              <a:t>por</a:t>
            </a:r>
            <a:r>
              <a:rPr lang="en-US" i="1" dirty="0">
                <a:latin typeface="Verdana" panose="020B0604030504040204" pitchFamily="34" charset="0"/>
                <a:ea typeface="Arial Unicode MS" panose="020B0604020202020204" pitchFamily="34" charset="-128"/>
                <a:cs typeface="Times New Roman" panose="02020603050405020304" pitchFamily="18" charset="0"/>
              </a:rPr>
              <a:t> el particular </a:t>
            </a:r>
            <a:r>
              <a:rPr lang="en-US" i="1" dirty="0" err="1">
                <a:latin typeface="Verdana" panose="020B0604030504040204" pitchFamily="34" charset="0"/>
                <a:ea typeface="Arial Unicode MS" panose="020B0604020202020204" pitchFamily="34" charset="-128"/>
                <a:cs typeface="Times New Roman" panose="02020603050405020304" pitchFamily="18" charset="0"/>
              </a:rPr>
              <a:t>perjudicado</a:t>
            </a:r>
            <a:r>
              <a:rPr lang="en-US" i="1" dirty="0">
                <a:latin typeface="Verdana" panose="020B0604030504040204" pitchFamily="34" charset="0"/>
                <a:ea typeface="Arial Unicode MS" panose="020B0604020202020204" pitchFamily="34" charset="-128"/>
                <a:cs typeface="Times New Roman" panose="02020603050405020304" pitchFamily="18" charset="0"/>
              </a:rPr>
              <a:t>, sin </a:t>
            </a:r>
            <a:r>
              <a:rPr lang="en-US" i="1" dirty="0" err="1">
                <a:latin typeface="Verdana" panose="020B0604030504040204" pitchFamily="34" charset="0"/>
                <a:ea typeface="Arial Unicode MS" panose="020B0604020202020204" pitchFamily="34" charset="-128"/>
                <a:cs typeface="Times New Roman" panose="02020603050405020304" pitchFamily="18" charset="0"/>
              </a:rPr>
              <a:t>perjuicio</a:t>
            </a:r>
            <a:r>
              <a:rPr lang="en-US" i="1" dirty="0">
                <a:latin typeface="Verdana" panose="020B0604030504040204" pitchFamily="34" charset="0"/>
                <a:ea typeface="Arial Unicode MS" panose="020B0604020202020204" pitchFamily="34" charset="-128"/>
                <a:cs typeface="Times New Roman" panose="02020603050405020304" pitchFamily="18" charset="0"/>
              </a:rPr>
              <a:t> de las </a:t>
            </a:r>
            <a:r>
              <a:rPr lang="en-US" i="1" dirty="0" err="1">
                <a:latin typeface="Verdana" panose="020B0604030504040204" pitchFamily="34" charset="0"/>
                <a:ea typeface="Arial Unicode MS" panose="020B0604020202020204" pitchFamily="34" charset="-128"/>
                <a:cs typeface="Times New Roman" panose="02020603050405020304" pitchFamily="18" charset="0"/>
              </a:rPr>
              <a:t>relaciones</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r>
              <a:rPr lang="en-US" i="1" dirty="0" err="1">
                <a:latin typeface="Verdana" panose="020B0604030504040204" pitchFamily="34" charset="0"/>
                <a:ea typeface="Arial Unicode MS" panose="020B0604020202020204" pitchFamily="34" charset="-128"/>
                <a:cs typeface="Times New Roman" panose="02020603050405020304" pitchFamily="18" charset="0"/>
              </a:rPr>
              <a:t>econó</a:t>
            </a:r>
            <a:r>
              <a:rPr lang="pt-PT" i="1" dirty="0">
                <a:latin typeface="Verdana" panose="020B0604030504040204" pitchFamily="34" charset="0"/>
                <a:ea typeface="Arial Unicode MS" panose="020B0604020202020204" pitchFamily="34" charset="-128"/>
                <a:cs typeface="Times New Roman" panose="02020603050405020304" pitchFamily="18" charset="0"/>
              </a:rPr>
              <a:t>micas internas entre aqu</a:t>
            </a:r>
            <a:r>
              <a:rPr lang="fr-FR" i="1" dirty="0">
                <a:latin typeface="Verdana" panose="020B0604030504040204" pitchFamily="34" charset="0"/>
                <a:ea typeface="Arial Unicode MS" panose="020B0604020202020204" pitchFamily="34" charset="-128"/>
                <a:cs typeface="Times New Roman" panose="02020603050405020304" pitchFamily="18" charset="0"/>
              </a:rPr>
              <a:t>é</a:t>
            </a:r>
            <a:r>
              <a:rPr lang="en-US" i="1" dirty="0" err="1">
                <a:latin typeface="Verdana" panose="020B0604030504040204" pitchFamily="34" charset="0"/>
                <a:ea typeface="Arial Unicode MS" panose="020B0604020202020204" pitchFamily="34" charset="-128"/>
                <a:cs typeface="Times New Roman" panose="02020603050405020304" pitchFamily="18" charset="0"/>
              </a:rPr>
              <a:t>llas</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r>
              <a:rPr lang="en-US" i="1" dirty="0" err="1">
                <a:latin typeface="Verdana" panose="020B0604030504040204" pitchFamily="34" charset="0"/>
                <a:ea typeface="Arial Unicode MS" panose="020B0604020202020204" pitchFamily="34" charset="-128"/>
                <a:cs typeface="Times New Roman" panose="02020603050405020304" pitchFamily="18" charset="0"/>
              </a:rPr>
              <a:t>administraciones</a:t>
            </a:r>
            <a:r>
              <a:rPr lang="en-US" i="1" dirty="0">
                <a:latin typeface="Verdana" panose="020B0604030504040204" pitchFamily="34" charset="0"/>
                <a:ea typeface="Arial Unicode MS" panose="020B0604020202020204" pitchFamily="34" charset="-128"/>
                <a:cs typeface="Times New Roman" panose="02020603050405020304" pitchFamily="18" charset="0"/>
              </a:rPr>
              <a:t>].” </a:t>
            </a:r>
            <a:endParaRPr lang="es-ES" dirty="0"/>
          </a:p>
        </p:txBody>
      </p:sp>
      <p:sp>
        <p:nvSpPr>
          <p:cNvPr id="29" name="Shape 519"/>
          <p:cNvSpPr/>
          <p:nvPr/>
        </p:nvSpPr>
        <p:spPr>
          <a:xfrm>
            <a:off x="4316253" y="3737850"/>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30" name="Rectángulo 29"/>
          <p:cNvSpPr/>
          <p:nvPr/>
        </p:nvSpPr>
        <p:spPr>
          <a:xfrm>
            <a:off x="1444179" y="4294433"/>
            <a:ext cx="6515099" cy="1846508"/>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31" name="Rectángulo 30"/>
          <p:cNvSpPr/>
          <p:nvPr/>
        </p:nvSpPr>
        <p:spPr>
          <a:xfrm>
            <a:off x="2848322" y="3347660"/>
            <a:ext cx="3084329" cy="326690"/>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32" name="Rectángulo 31"/>
          <p:cNvSpPr/>
          <p:nvPr/>
        </p:nvSpPr>
        <p:spPr>
          <a:xfrm>
            <a:off x="2886171" y="2099777"/>
            <a:ext cx="3008629" cy="750846"/>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35" name="Shape 519"/>
          <p:cNvSpPr/>
          <p:nvPr/>
        </p:nvSpPr>
        <p:spPr>
          <a:xfrm>
            <a:off x="4316253" y="2870504"/>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Tree>
    <p:extLst>
      <p:ext uri="{BB962C8B-B14F-4D97-AF65-F5344CB8AC3E}">
        <p14:creationId xmlns:p14="http://schemas.microsoft.com/office/powerpoint/2010/main" val="285557554"/>
      </p:ext>
    </p:extLst>
  </p:cSld>
  <p:clrMapOvr>
    <a:masterClrMapping/>
  </p:clrMapOvr>
  <p:transition spd="slow"/>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3" name="Shape 513"/>
          <p:cNvSpPr>
            <a:spLocks noGrp="1"/>
          </p:cNvSpPr>
          <p:nvPr>
            <p:ph type="sldNum" sz="quarter" idx="2"/>
          </p:nvPr>
        </p:nvSpPr>
        <p:spPr>
          <a:xfrm>
            <a:off x="4437748" y="6531617"/>
            <a:ext cx="263982" cy="269241"/>
          </a:xfrm>
          <a:prstGeom prst="rect">
            <a:avLst/>
          </a:prstGeom>
          <a:extLst>
            <a:ext uri="{C572A759-6A51-4108-AA02-DFA0A04FC94B}">
              <ma14:wrappingTextBoxFlag xmlns:ma14="http://schemas.microsoft.com/office/mac/drawingml/2011/main" xmlns="" val="1"/>
            </a:ext>
          </a:extLst>
        </p:spPr>
        <p:txBody>
          <a:bodyPr/>
          <a:lstStyle>
            <a:lvl1pPr algn="ctr"/>
          </a:lstStyle>
          <a:p>
            <a:fld id="{86CB4B4D-7CA3-9044-876B-883B54F8677D}" type="slidenum">
              <a:t>78</a:t>
            </a:fld>
            <a:endParaRPr/>
          </a:p>
        </p:txBody>
      </p:sp>
      <p:sp>
        <p:nvSpPr>
          <p:cNvPr id="514" name="Shape 514"/>
          <p:cNvSpPr/>
          <p:nvPr/>
        </p:nvSpPr>
        <p:spPr>
          <a:xfrm>
            <a:off x="7836" y="352318"/>
            <a:ext cx="9148523" cy="624841"/>
          </a:xfrm>
          <a:prstGeom prst="rect">
            <a:avLst/>
          </a:prstGeom>
          <a:ln w="12700">
            <a:miter lim="400000"/>
          </a:ln>
          <a:extLst>
            <a:ext uri="{C572A759-6A51-4108-AA02-DFA0A04FC94B}">
              <ma14:wrappingTextBoxFlag xmlns:ma14="http://schemas.microsoft.com/office/mac/drawingml/2011/main" xmlns="" val="1"/>
            </a:ext>
          </a:extLst>
        </p:spPr>
        <p:txBody>
          <a:bodyPr lIns="45719" rIns="45719" anchor="ctr">
            <a:normAutofit lnSpcReduction="10000"/>
          </a:bodyPr>
          <a:lstStyle>
            <a:lvl1pPr algn="ctr">
              <a:defRPr sz="3600" b="1">
                <a:solidFill>
                  <a:srgbClr val="1F497D"/>
                </a:solidFill>
              </a:defRPr>
            </a:lvl1pPr>
          </a:lstStyle>
          <a:p>
            <a:r>
              <a:t>PROCEDIMIENTO </a:t>
            </a:r>
          </a:p>
        </p:txBody>
      </p:sp>
      <p:sp>
        <p:nvSpPr>
          <p:cNvPr id="515" name="Shape 515"/>
          <p:cNvSpPr/>
          <p:nvPr/>
        </p:nvSpPr>
        <p:spPr>
          <a:xfrm>
            <a:off x="726611" y="1236238"/>
            <a:ext cx="7568691" cy="1"/>
          </a:xfrm>
          <a:prstGeom prst="line">
            <a:avLst/>
          </a:prstGeom>
          <a:ln w="25400">
            <a:solidFill>
              <a:schemeClr val="accent1"/>
            </a:solidFill>
          </a:ln>
          <a:effectLst>
            <a:outerShdw blurRad="38100" dist="20000" dir="5400000" rotWithShape="0">
              <a:srgbClr val="000000">
                <a:alpha val="38000"/>
              </a:srgbClr>
            </a:outerShdw>
          </a:effectLst>
        </p:spPr>
        <p:txBody>
          <a:bodyPr lIns="45719" rIns="45719"/>
          <a:lstStyle/>
          <a:p>
            <a:endParaRPr/>
          </a:p>
        </p:txBody>
      </p:sp>
      <p:sp>
        <p:nvSpPr>
          <p:cNvPr id="518" name="Shape 518"/>
          <p:cNvSpPr/>
          <p:nvPr/>
        </p:nvSpPr>
        <p:spPr>
          <a:xfrm>
            <a:off x="2992285" y="1514982"/>
            <a:ext cx="2669059"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ctr">
              <a:defRPr b="1">
                <a:latin typeface="Arial"/>
                <a:ea typeface="Arial"/>
                <a:cs typeface="Arial"/>
                <a:sym typeface="Arial"/>
              </a:defRPr>
            </a:lvl1pPr>
          </a:lstStyle>
          <a:p>
            <a:r>
              <a:rPr lang="es-ES" b="0" dirty="0"/>
              <a:t>Procedimiento</a:t>
            </a:r>
            <a:r>
              <a:rPr b="0" dirty="0"/>
              <a:t> </a:t>
            </a:r>
          </a:p>
        </p:txBody>
      </p:sp>
      <p:sp>
        <p:nvSpPr>
          <p:cNvPr id="519" name="Shape 519"/>
          <p:cNvSpPr/>
          <p:nvPr/>
        </p:nvSpPr>
        <p:spPr>
          <a:xfrm>
            <a:off x="4326115" y="1893268"/>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520" name="Shape 520"/>
          <p:cNvSpPr/>
          <p:nvPr/>
        </p:nvSpPr>
        <p:spPr>
          <a:xfrm>
            <a:off x="2606886" y="2403539"/>
            <a:ext cx="3444586" cy="646331"/>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p>
            <a:pPr algn="ctr">
              <a:defRPr b="1">
                <a:latin typeface="Arial"/>
                <a:ea typeface="Arial"/>
                <a:cs typeface="Arial"/>
                <a:sym typeface="Arial"/>
              </a:defRPr>
            </a:pPr>
            <a:r>
              <a:rPr lang="en-US" b="1" dirty="0" err="1">
                <a:sym typeface="Arial"/>
              </a:rPr>
              <a:t>Capí</a:t>
            </a:r>
            <a:r>
              <a:rPr lang="pt-PT" b="1" dirty="0">
                <a:sym typeface="Arial"/>
              </a:rPr>
              <a:t>tulo II, t</a:t>
            </a:r>
            <a:r>
              <a:rPr lang="en-US" b="1" dirty="0" err="1">
                <a:sym typeface="Arial"/>
              </a:rPr>
              <a:t>ítulo</a:t>
            </a:r>
            <a:r>
              <a:rPr lang="en-US" b="1" dirty="0">
                <a:sym typeface="Arial"/>
              </a:rPr>
              <a:t> IV de la </a:t>
            </a:r>
            <a:r>
              <a:rPr dirty="0"/>
              <a:t>Ley 39/2015)</a:t>
            </a:r>
          </a:p>
        </p:txBody>
      </p:sp>
      <p:sp>
        <p:nvSpPr>
          <p:cNvPr id="521" name="Shape 521"/>
          <p:cNvSpPr/>
          <p:nvPr/>
        </p:nvSpPr>
        <p:spPr>
          <a:xfrm>
            <a:off x="4361952" y="3005245"/>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522" name="Shape 522"/>
          <p:cNvSpPr/>
          <p:nvPr/>
        </p:nvSpPr>
        <p:spPr>
          <a:xfrm>
            <a:off x="2602158" y="3561680"/>
            <a:ext cx="3449314"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ctr">
              <a:defRPr b="1">
                <a:latin typeface="Arial"/>
                <a:ea typeface="Arial"/>
                <a:cs typeface="Arial"/>
                <a:sym typeface="Arial"/>
              </a:defRPr>
            </a:lvl1pPr>
          </a:lstStyle>
          <a:p>
            <a:r>
              <a:rPr lang="es-ES" dirty="0"/>
              <a:t>Excepción: anulación de actos</a:t>
            </a:r>
            <a:endParaRPr dirty="0"/>
          </a:p>
        </p:txBody>
      </p:sp>
      <p:sp>
        <p:nvSpPr>
          <p:cNvPr id="12" name="Shape 522"/>
          <p:cNvSpPr/>
          <p:nvPr/>
        </p:nvSpPr>
        <p:spPr>
          <a:xfrm>
            <a:off x="2626838" y="4847965"/>
            <a:ext cx="3449314" cy="369332"/>
          </a:xfrm>
          <a:prstGeom prst="rect">
            <a:avLst/>
          </a:prstGeom>
          <a:ln w="12700">
            <a:miter lim="400000"/>
          </a:ln>
          <a:extLst>
            <a:ext uri="{C572A759-6A51-4108-AA02-DFA0A04FC94B}">
              <ma14:wrappingTextBoxFlag xmlns:ma14="http://schemas.microsoft.com/office/mac/drawingml/2011/main" xmlns="" val="1"/>
            </a:ext>
          </a:extLst>
        </p:spPr>
        <p:txBody>
          <a:bodyPr lIns="45719" rIns="45719">
            <a:spAutoFit/>
          </a:bodyPr>
          <a:lstStyle>
            <a:lvl1pPr algn="ctr">
              <a:defRPr b="1">
                <a:latin typeface="Arial"/>
                <a:ea typeface="Arial"/>
                <a:cs typeface="Arial"/>
                <a:sym typeface="Arial"/>
              </a:defRPr>
            </a:lvl1pPr>
          </a:lstStyle>
          <a:p>
            <a:endParaRPr dirty="0"/>
          </a:p>
        </p:txBody>
      </p:sp>
      <p:sp>
        <p:nvSpPr>
          <p:cNvPr id="2" name="Rectángulo 1"/>
          <p:cNvSpPr/>
          <p:nvPr/>
        </p:nvSpPr>
        <p:spPr>
          <a:xfrm>
            <a:off x="948796" y="4611219"/>
            <a:ext cx="7266602" cy="1754326"/>
          </a:xfrm>
          <a:prstGeom prst="rect">
            <a:avLst/>
          </a:prstGeom>
        </p:spPr>
        <p:txBody>
          <a:bodyPr wrap="square">
            <a:spAutoFit/>
          </a:bodyPr>
          <a:lstStyle/>
          <a:p>
            <a:r>
              <a:rPr lang="en-US" dirty="0">
                <a:latin typeface="Verdana" panose="020B0604030504040204" pitchFamily="34" charset="0"/>
                <a:ea typeface="Arial Unicode MS" panose="020B0604020202020204" pitchFamily="34" charset="-128"/>
                <a:cs typeface="Times New Roman" panose="02020603050405020304" pitchFamily="18" charset="0"/>
              </a:rPr>
              <a:t>STS 20 de </a:t>
            </a:r>
            <a:r>
              <a:rPr lang="en-US" dirty="0" err="1">
                <a:latin typeface="Verdana" panose="020B0604030504040204" pitchFamily="34" charset="0"/>
                <a:ea typeface="Arial Unicode MS" panose="020B0604020202020204" pitchFamily="34" charset="-128"/>
                <a:cs typeface="Times New Roman" panose="02020603050405020304" pitchFamily="18" charset="0"/>
              </a:rPr>
              <a:t>febrero</a:t>
            </a:r>
            <a:r>
              <a:rPr lang="en-US" dirty="0">
                <a:latin typeface="Verdana" panose="020B0604030504040204" pitchFamily="34" charset="0"/>
                <a:ea typeface="Arial Unicode MS" panose="020B0604020202020204" pitchFamily="34" charset="-128"/>
                <a:cs typeface="Times New Roman" panose="02020603050405020304" pitchFamily="18" charset="0"/>
              </a:rPr>
              <a:t> de 2020 (rec. 4695/2018: </a:t>
            </a:r>
            <a:r>
              <a:rPr lang="en-US" dirty="0" err="1">
                <a:latin typeface="Verdana" panose="020B0604030504040204" pitchFamily="34" charset="0"/>
                <a:ea typeface="Arial Unicode MS" panose="020B0604020202020204" pitchFamily="34" charset="-128"/>
                <a:cs typeface="Times New Roman" panose="02020603050405020304" pitchFamily="18" charset="0"/>
              </a:rPr>
              <a:t>cuando</a:t>
            </a:r>
            <a:r>
              <a:rPr lang="en-US" dirty="0">
                <a:latin typeface="Verdana" panose="020B0604030504040204" pitchFamily="34" charset="0"/>
                <a:ea typeface="Arial Unicode MS" panose="020B0604020202020204" pitchFamily="34" charset="-128"/>
                <a:cs typeface="Times New Roman" panose="02020603050405020304" pitchFamily="18" charset="0"/>
              </a:rPr>
              <a:t> se </a:t>
            </a:r>
            <a:r>
              <a:rPr lang="en-US" dirty="0" err="1">
                <a:latin typeface="Verdana" panose="020B0604030504040204" pitchFamily="34" charset="0"/>
                <a:ea typeface="Arial Unicode MS" panose="020B0604020202020204" pitchFamily="34" charset="-128"/>
                <a:cs typeface="Times New Roman" panose="02020603050405020304" pitchFamily="18" charset="0"/>
              </a:rPr>
              <a:t>ejerce</a:t>
            </a:r>
            <a:r>
              <a:rPr lang="en-US" dirty="0">
                <a:latin typeface="Verdana" panose="020B0604030504040204" pitchFamily="34" charset="0"/>
                <a:ea typeface="Arial Unicode MS" panose="020B0604020202020204" pitchFamily="34" charset="-128"/>
                <a:cs typeface="Times New Roman" panose="02020603050405020304" pitchFamily="18" charset="0"/>
              </a:rPr>
              <a:t> </a:t>
            </a:r>
            <a:r>
              <a:rPr lang="en-US" dirty="0" err="1">
                <a:latin typeface="Verdana" panose="020B0604030504040204" pitchFamily="34" charset="0"/>
                <a:ea typeface="Arial Unicode MS" panose="020B0604020202020204" pitchFamily="34" charset="-128"/>
                <a:cs typeface="Times New Roman" panose="02020603050405020304" pitchFamily="18" charset="0"/>
              </a:rPr>
              <a:t>una</a:t>
            </a:r>
            <a:r>
              <a:rPr lang="en-US" dirty="0">
                <a:latin typeface="Verdana" panose="020B0604030504040204" pitchFamily="34" charset="0"/>
                <a:ea typeface="Arial Unicode MS" panose="020B0604020202020204" pitchFamily="34" charset="-128"/>
                <a:cs typeface="Times New Roman" panose="02020603050405020304" pitchFamily="18" charset="0"/>
              </a:rPr>
              <a:t> </a:t>
            </a:r>
            <a:r>
              <a:rPr lang="en-US" dirty="0" err="1">
                <a:latin typeface="Verdana" panose="020B0604030504040204" pitchFamily="34" charset="0"/>
                <a:ea typeface="Arial Unicode MS" panose="020B0604020202020204" pitchFamily="34" charset="-128"/>
                <a:cs typeface="Times New Roman" panose="02020603050405020304" pitchFamily="18" charset="0"/>
              </a:rPr>
              <a:t>pretensión</a:t>
            </a:r>
            <a:r>
              <a:rPr lang="en-US" dirty="0">
                <a:latin typeface="Verdana" panose="020B0604030504040204" pitchFamily="34" charset="0"/>
                <a:ea typeface="Arial Unicode MS" panose="020B0604020202020204" pitchFamily="34" charset="-128"/>
                <a:cs typeface="Times New Roman" panose="02020603050405020304" pitchFamily="18" charset="0"/>
              </a:rPr>
              <a:t> </a:t>
            </a:r>
            <a:r>
              <a:rPr lang="en-US" dirty="0" err="1">
                <a:latin typeface="Verdana" panose="020B0604030504040204" pitchFamily="34" charset="0"/>
                <a:ea typeface="Arial Unicode MS" panose="020B0604020202020204" pitchFamily="34" charset="-128"/>
                <a:cs typeface="Times New Roman" panose="02020603050405020304" pitchFamily="18" charset="0"/>
              </a:rPr>
              <a:t>en</a:t>
            </a:r>
            <a:r>
              <a:rPr lang="en-US" dirty="0">
                <a:latin typeface="Verdana" panose="020B0604030504040204" pitchFamily="34" charset="0"/>
                <a:ea typeface="Arial Unicode MS" panose="020B0604020202020204" pitchFamily="34" charset="-128"/>
                <a:cs typeface="Times New Roman" panose="02020603050405020304" pitchFamily="18" charset="0"/>
              </a:rPr>
              <a:t> la </a:t>
            </a:r>
            <a:r>
              <a:rPr lang="en-US" dirty="0" err="1">
                <a:latin typeface="Verdana" panose="020B0604030504040204" pitchFamily="34" charset="0"/>
                <a:ea typeface="Arial Unicode MS" panose="020B0604020202020204" pitchFamily="34" charset="-128"/>
                <a:cs typeface="Times New Roman" panose="02020603050405020304" pitchFamily="18" charset="0"/>
              </a:rPr>
              <a:t>demanda</a:t>
            </a:r>
            <a:r>
              <a:rPr lang="en-US" dirty="0">
                <a:latin typeface="Verdana" panose="020B0604030504040204" pitchFamily="34" charset="0"/>
                <a:ea typeface="Arial Unicode MS" panose="020B0604020202020204" pitchFamily="34" charset="-128"/>
                <a:cs typeface="Times New Roman" panose="02020603050405020304" pitchFamily="18" charset="0"/>
              </a:rPr>
              <a:t> de </a:t>
            </a:r>
            <a:r>
              <a:rPr lang="en-US" dirty="0" err="1">
                <a:latin typeface="Verdana" panose="020B0604030504040204" pitchFamily="34" charset="0"/>
                <a:ea typeface="Arial Unicode MS" panose="020B0604020202020204" pitchFamily="34" charset="-128"/>
                <a:cs typeface="Times New Roman" panose="02020603050405020304" pitchFamily="18" charset="0"/>
              </a:rPr>
              <a:t>invalidez</a:t>
            </a:r>
            <a:r>
              <a:rPr lang="en-US" dirty="0">
                <a:latin typeface="Verdana" panose="020B0604030504040204" pitchFamily="34" charset="0"/>
                <a:ea typeface="Arial Unicode MS" panose="020B0604020202020204" pitchFamily="34" charset="-128"/>
                <a:cs typeface="Times New Roman" panose="02020603050405020304" pitchFamily="18" charset="0"/>
              </a:rPr>
              <a:t> de un </a:t>
            </a:r>
            <a:r>
              <a:rPr lang="en-US" dirty="0" err="1">
                <a:latin typeface="Verdana" panose="020B0604030504040204" pitchFamily="34" charset="0"/>
                <a:ea typeface="Arial Unicode MS" panose="020B0604020202020204" pitchFamily="34" charset="-128"/>
                <a:cs typeface="Times New Roman" panose="02020603050405020304" pitchFamily="18" charset="0"/>
              </a:rPr>
              <a:t>acto</a:t>
            </a:r>
            <a:r>
              <a:rPr lang="en-US" dirty="0">
                <a:latin typeface="Verdana" panose="020B0604030504040204" pitchFamily="34" charset="0"/>
                <a:ea typeface="Arial Unicode MS" panose="020B0604020202020204" pitchFamily="34" charset="-128"/>
                <a:cs typeface="Times New Roman" panose="02020603050405020304" pitchFamily="18" charset="0"/>
              </a:rPr>
              <a:t>, </a:t>
            </a:r>
            <a:r>
              <a:rPr lang="en-US" dirty="0" err="1">
                <a:latin typeface="Verdana" panose="020B0604030504040204" pitchFamily="34" charset="0"/>
                <a:ea typeface="Arial Unicode MS" panose="020B0604020202020204" pitchFamily="34" charset="-128"/>
                <a:cs typeface="Times New Roman" panose="02020603050405020304" pitchFamily="18" charset="0"/>
              </a:rPr>
              <a:t>puede</a:t>
            </a:r>
            <a:r>
              <a:rPr lang="en-US" dirty="0">
                <a:latin typeface="Verdana" panose="020B0604030504040204" pitchFamily="34" charset="0"/>
                <a:ea typeface="Arial Unicode MS" panose="020B0604020202020204" pitchFamily="34" charset="-128"/>
                <a:cs typeface="Times New Roman" panose="02020603050405020304" pitchFamily="18" charset="0"/>
              </a:rPr>
              <a:t> </a:t>
            </a:r>
            <a:r>
              <a:rPr lang="en-US" dirty="0" err="1">
                <a:latin typeface="Verdana" panose="020B0604030504040204" pitchFamily="34" charset="0"/>
                <a:ea typeface="Arial Unicode MS" panose="020B0604020202020204" pitchFamily="34" charset="-128"/>
                <a:cs typeface="Times New Roman" panose="02020603050405020304" pitchFamily="18" charset="0"/>
              </a:rPr>
              <a:t>acumularse</a:t>
            </a:r>
            <a:r>
              <a:rPr lang="en-US" dirty="0">
                <a:latin typeface="Verdana" panose="020B0604030504040204" pitchFamily="34" charset="0"/>
                <a:ea typeface="Arial Unicode MS" panose="020B0604020202020204" pitchFamily="34" charset="-128"/>
                <a:cs typeface="Times New Roman" panose="02020603050405020304" pitchFamily="18" charset="0"/>
              </a:rPr>
              <a:t> la </a:t>
            </a:r>
            <a:r>
              <a:rPr lang="en-US" dirty="0" err="1">
                <a:latin typeface="Verdana" panose="020B0604030504040204" pitchFamily="34" charset="0"/>
                <a:ea typeface="Arial Unicode MS" panose="020B0604020202020204" pitchFamily="34" charset="-128"/>
                <a:cs typeface="Times New Roman" panose="02020603050405020304" pitchFamily="18" charset="0"/>
              </a:rPr>
              <a:t>pretensión</a:t>
            </a:r>
            <a:r>
              <a:rPr lang="en-US" dirty="0">
                <a:latin typeface="Verdana" panose="020B0604030504040204" pitchFamily="34" charset="0"/>
                <a:ea typeface="Arial Unicode MS" panose="020B0604020202020204" pitchFamily="34" charset="-128"/>
                <a:cs typeface="Times New Roman" panose="02020603050405020304" pitchFamily="18" charset="0"/>
              </a:rPr>
              <a:t> de </a:t>
            </a:r>
            <a:r>
              <a:rPr lang="en-US" dirty="0" err="1">
                <a:latin typeface="Verdana" panose="020B0604030504040204" pitchFamily="34" charset="0"/>
                <a:ea typeface="Arial Unicode MS" panose="020B0604020202020204" pitchFamily="34" charset="-128"/>
                <a:cs typeface="Times New Roman" panose="02020603050405020304" pitchFamily="18" charset="0"/>
              </a:rPr>
              <a:t>indemnización</a:t>
            </a:r>
            <a:r>
              <a:rPr lang="en-US" dirty="0">
                <a:latin typeface="Verdana" panose="020B0604030504040204" pitchFamily="34" charset="0"/>
                <a:ea typeface="Arial Unicode MS" panose="020B0604020202020204" pitchFamily="34" charset="-128"/>
                <a:cs typeface="Times New Roman" panose="02020603050405020304" pitchFamily="18" charset="0"/>
              </a:rPr>
              <a:t> </a:t>
            </a:r>
            <a:r>
              <a:rPr lang="en-US" dirty="0" err="1">
                <a:latin typeface="Verdana" panose="020B0604030504040204" pitchFamily="34" charset="0"/>
                <a:ea typeface="Arial Unicode MS" panose="020B0604020202020204" pitchFamily="34" charset="-128"/>
                <a:cs typeface="Times New Roman" panose="02020603050405020304" pitchFamily="18" charset="0"/>
              </a:rPr>
              <a:t>en</a:t>
            </a:r>
            <a:r>
              <a:rPr lang="en-US" dirty="0">
                <a:latin typeface="Verdana" panose="020B0604030504040204" pitchFamily="34" charset="0"/>
                <a:ea typeface="Arial Unicode MS" panose="020B0604020202020204" pitchFamily="34" charset="-128"/>
                <a:cs typeface="Times New Roman" panose="02020603050405020304" pitchFamily="18" charset="0"/>
              </a:rPr>
              <a:t> la </a:t>
            </a:r>
            <a:r>
              <a:rPr lang="en-US" dirty="0" err="1">
                <a:latin typeface="Verdana" panose="020B0604030504040204" pitchFamily="34" charset="0"/>
                <a:ea typeface="Arial Unicode MS" panose="020B0604020202020204" pitchFamily="34" charset="-128"/>
                <a:cs typeface="Times New Roman" panose="02020603050405020304" pitchFamily="18" charset="0"/>
              </a:rPr>
              <a:t>propia</a:t>
            </a:r>
            <a:r>
              <a:rPr lang="en-US" dirty="0">
                <a:latin typeface="Verdana" panose="020B0604030504040204" pitchFamily="34" charset="0"/>
                <a:ea typeface="Arial Unicode MS" panose="020B0604020202020204" pitchFamily="34" charset="-128"/>
                <a:cs typeface="Times New Roman" panose="02020603050405020304" pitchFamily="18" charset="0"/>
              </a:rPr>
              <a:t> </a:t>
            </a:r>
            <a:r>
              <a:rPr lang="en-US" dirty="0" err="1">
                <a:latin typeface="Verdana" panose="020B0604030504040204" pitchFamily="34" charset="0"/>
                <a:ea typeface="Arial Unicode MS" panose="020B0604020202020204" pitchFamily="34" charset="-128"/>
                <a:cs typeface="Times New Roman" panose="02020603050405020304" pitchFamily="18" charset="0"/>
              </a:rPr>
              <a:t>demanda</a:t>
            </a:r>
            <a:r>
              <a:rPr lang="en-US" dirty="0">
                <a:latin typeface="Verdana" panose="020B0604030504040204" pitchFamily="34" charset="0"/>
                <a:ea typeface="Arial Unicode MS" panose="020B0604020202020204" pitchFamily="34" charset="-128"/>
                <a:cs typeface="Times New Roman" panose="02020603050405020304" pitchFamily="18" charset="0"/>
              </a:rPr>
              <a:t> o </a:t>
            </a:r>
            <a:r>
              <a:rPr lang="en-US" dirty="0" err="1">
                <a:latin typeface="Verdana" panose="020B0604030504040204" pitchFamily="34" charset="0"/>
                <a:ea typeface="Arial Unicode MS" panose="020B0604020202020204" pitchFamily="34" charset="-128"/>
                <a:cs typeface="Times New Roman" panose="02020603050405020304" pitchFamily="18" charset="0"/>
              </a:rPr>
              <a:t>en</a:t>
            </a:r>
            <a:r>
              <a:rPr lang="en-US" dirty="0">
                <a:latin typeface="Verdana" panose="020B0604030504040204" pitchFamily="34" charset="0"/>
                <a:ea typeface="Arial Unicode MS" panose="020B0604020202020204" pitchFamily="34" charset="-128"/>
                <a:cs typeface="Times New Roman" panose="02020603050405020304" pitchFamily="18" charset="0"/>
              </a:rPr>
              <a:t> el </a:t>
            </a:r>
            <a:r>
              <a:rPr lang="en-US" dirty="0" err="1">
                <a:latin typeface="Verdana" panose="020B0604030504040204" pitchFamily="34" charset="0"/>
                <a:ea typeface="Arial Unicode MS" panose="020B0604020202020204" pitchFamily="34" charset="-128"/>
                <a:cs typeface="Times New Roman" panose="02020603050405020304" pitchFamily="18" charset="0"/>
              </a:rPr>
              <a:t>escrito</a:t>
            </a:r>
            <a:r>
              <a:rPr lang="en-US" dirty="0">
                <a:latin typeface="Verdana" panose="020B0604030504040204" pitchFamily="34" charset="0"/>
                <a:ea typeface="Arial Unicode MS" panose="020B0604020202020204" pitchFamily="34" charset="-128"/>
                <a:cs typeface="Times New Roman" panose="02020603050405020304" pitchFamily="18" charset="0"/>
              </a:rPr>
              <a:t> de </a:t>
            </a:r>
            <a:r>
              <a:rPr lang="en-US" dirty="0" err="1">
                <a:latin typeface="Verdana" panose="020B0604030504040204" pitchFamily="34" charset="0"/>
                <a:ea typeface="Arial Unicode MS" panose="020B0604020202020204" pitchFamily="34" charset="-128"/>
                <a:cs typeface="Times New Roman" panose="02020603050405020304" pitchFamily="18" charset="0"/>
              </a:rPr>
              <a:t>conclusiones</a:t>
            </a:r>
            <a:r>
              <a:rPr lang="en-US" dirty="0">
                <a:latin typeface="Verdana" panose="020B0604030504040204" pitchFamily="34" charset="0"/>
                <a:ea typeface="Arial Unicode MS" panose="020B0604020202020204" pitchFamily="34" charset="-128"/>
                <a:cs typeface="Times New Roman" panose="02020603050405020304" pitchFamily="18" charset="0"/>
              </a:rPr>
              <a:t>. Y </a:t>
            </a:r>
            <a:r>
              <a:rPr lang="en-US" dirty="0" err="1">
                <a:latin typeface="Verdana" panose="020B0604030504040204" pitchFamily="34" charset="0"/>
                <a:ea typeface="Arial Unicode MS" panose="020B0604020202020204" pitchFamily="34" charset="-128"/>
                <a:cs typeface="Times New Roman" panose="02020603050405020304" pitchFamily="18" charset="0"/>
              </a:rPr>
              <a:t>ello</a:t>
            </a:r>
            <a:r>
              <a:rPr lang="en-US" dirty="0">
                <a:latin typeface="Verdana" panose="020B0604030504040204" pitchFamily="34" charset="0"/>
                <a:ea typeface="Arial Unicode MS" panose="020B0604020202020204" pitchFamily="34" charset="-128"/>
                <a:cs typeface="Times New Roman" panose="02020603050405020304" pitchFamily="18" charset="0"/>
              </a:rPr>
              <a:t> con la </a:t>
            </a:r>
            <a:r>
              <a:rPr lang="en-US" dirty="0" err="1">
                <a:latin typeface="Verdana" panose="020B0604030504040204" pitchFamily="34" charset="0"/>
                <a:ea typeface="Arial Unicode MS" panose="020B0604020202020204" pitchFamily="34" charset="-128"/>
                <a:cs typeface="Times New Roman" panose="02020603050405020304" pitchFamily="18" charset="0"/>
              </a:rPr>
              <a:t>importante</a:t>
            </a:r>
            <a:r>
              <a:rPr lang="en-US" dirty="0">
                <a:latin typeface="Verdana" panose="020B0604030504040204" pitchFamily="34" charset="0"/>
                <a:ea typeface="Arial Unicode MS" panose="020B0604020202020204" pitchFamily="34" charset="-128"/>
                <a:cs typeface="Times New Roman" panose="02020603050405020304" pitchFamily="18" charset="0"/>
              </a:rPr>
              <a:t> </a:t>
            </a:r>
            <a:r>
              <a:rPr lang="en-US" dirty="0" err="1">
                <a:latin typeface="Verdana" panose="020B0604030504040204" pitchFamily="34" charset="0"/>
                <a:ea typeface="Arial Unicode MS" panose="020B0604020202020204" pitchFamily="34" charset="-128"/>
                <a:cs typeface="Times New Roman" panose="02020603050405020304" pitchFamily="18" charset="0"/>
              </a:rPr>
              <a:t>consecuencia</a:t>
            </a:r>
            <a:r>
              <a:rPr lang="en-US" dirty="0">
                <a:latin typeface="Verdana" panose="020B0604030504040204" pitchFamily="34" charset="0"/>
                <a:ea typeface="Arial Unicode MS" panose="020B0604020202020204" pitchFamily="34" charset="-128"/>
                <a:cs typeface="Times New Roman" panose="02020603050405020304" pitchFamily="18" charset="0"/>
              </a:rPr>
              <a:t> de que </a:t>
            </a:r>
            <a:r>
              <a:rPr lang="en-US" b="1" dirty="0">
                <a:latin typeface="Verdana" panose="020B0604030504040204" pitchFamily="34" charset="0"/>
                <a:ea typeface="Arial Unicode MS" panose="020B0604020202020204" pitchFamily="34" charset="-128"/>
                <a:cs typeface="Times New Roman" panose="02020603050405020304" pitchFamily="18" charset="0"/>
              </a:rPr>
              <a:t>no </a:t>
            </a:r>
            <a:r>
              <a:rPr lang="en-US" b="1" dirty="0" err="1">
                <a:latin typeface="Verdana" panose="020B0604030504040204" pitchFamily="34" charset="0"/>
                <a:ea typeface="Arial Unicode MS" panose="020B0604020202020204" pitchFamily="34" charset="-128"/>
                <a:cs typeface="Times New Roman" panose="02020603050405020304" pitchFamily="18" charset="0"/>
              </a:rPr>
              <a:t>es</a:t>
            </a:r>
            <a:r>
              <a:rPr lang="en-US" b="1" dirty="0">
                <a:latin typeface="Verdana" panose="020B0604030504040204" pitchFamily="34" charset="0"/>
                <a:ea typeface="Arial Unicode MS" panose="020B0604020202020204" pitchFamily="34" charset="-128"/>
                <a:cs typeface="Times New Roman" panose="02020603050405020304" pitchFamily="18" charset="0"/>
              </a:rPr>
              <a:t> </a:t>
            </a:r>
            <a:r>
              <a:rPr lang="en-US" b="1" dirty="0" err="1">
                <a:latin typeface="Verdana" panose="020B0604030504040204" pitchFamily="34" charset="0"/>
                <a:ea typeface="Arial Unicode MS" panose="020B0604020202020204" pitchFamily="34" charset="-128"/>
                <a:cs typeface="Times New Roman" panose="02020603050405020304" pitchFamily="18" charset="0"/>
              </a:rPr>
              <a:t>preciso</a:t>
            </a:r>
            <a:r>
              <a:rPr lang="en-US" b="1" dirty="0">
                <a:latin typeface="Verdana" panose="020B0604030504040204" pitchFamily="34" charset="0"/>
                <a:ea typeface="Arial Unicode MS" panose="020B0604020202020204" pitchFamily="34" charset="-128"/>
                <a:cs typeface="Times New Roman" panose="02020603050405020304" pitchFamily="18" charset="0"/>
              </a:rPr>
              <a:t> </a:t>
            </a:r>
            <a:r>
              <a:rPr lang="en-US" b="1" dirty="0" err="1">
                <a:latin typeface="Verdana" panose="020B0604030504040204" pitchFamily="34" charset="0"/>
                <a:ea typeface="Arial Unicode MS" panose="020B0604020202020204" pitchFamily="34" charset="-128"/>
                <a:cs typeface="Times New Roman" panose="02020603050405020304" pitchFamily="18" charset="0"/>
              </a:rPr>
              <a:t>haberlo</a:t>
            </a:r>
            <a:r>
              <a:rPr lang="en-US" b="1" dirty="0">
                <a:latin typeface="Verdana" panose="020B0604030504040204" pitchFamily="34" charset="0"/>
                <a:ea typeface="Arial Unicode MS" panose="020B0604020202020204" pitchFamily="34" charset="-128"/>
                <a:cs typeface="Times New Roman" panose="02020603050405020304" pitchFamily="18" charset="0"/>
              </a:rPr>
              <a:t> </a:t>
            </a:r>
            <a:r>
              <a:rPr lang="en-US" b="1" dirty="0" err="1">
                <a:latin typeface="Verdana" panose="020B0604030504040204" pitchFamily="34" charset="0"/>
                <a:ea typeface="Arial Unicode MS" panose="020B0604020202020204" pitchFamily="34" charset="-128"/>
                <a:cs typeface="Times New Roman" panose="02020603050405020304" pitchFamily="18" charset="0"/>
              </a:rPr>
              <a:t>planteado</a:t>
            </a:r>
            <a:r>
              <a:rPr lang="en-US" b="1" dirty="0">
                <a:latin typeface="Verdana" panose="020B0604030504040204" pitchFamily="34" charset="0"/>
                <a:ea typeface="Arial Unicode MS" panose="020B0604020202020204" pitchFamily="34" charset="-128"/>
                <a:cs typeface="Times New Roman" panose="02020603050405020304" pitchFamily="18" charset="0"/>
              </a:rPr>
              <a:t> </a:t>
            </a:r>
            <a:r>
              <a:rPr lang="en-US" b="1" dirty="0" err="1">
                <a:latin typeface="Verdana" panose="020B0604030504040204" pitchFamily="34" charset="0"/>
                <a:ea typeface="Arial Unicode MS" panose="020B0604020202020204" pitchFamily="34" charset="-128"/>
                <a:cs typeface="Times New Roman" panose="02020603050405020304" pitchFamily="18" charset="0"/>
              </a:rPr>
              <a:t>previamente</a:t>
            </a:r>
            <a:r>
              <a:rPr lang="en-US" b="1" dirty="0">
                <a:latin typeface="Verdana" panose="020B0604030504040204" pitchFamily="34" charset="0"/>
                <a:ea typeface="Arial Unicode MS" panose="020B0604020202020204" pitchFamily="34" charset="-128"/>
                <a:cs typeface="Times New Roman" panose="02020603050405020304" pitchFamily="18" charset="0"/>
              </a:rPr>
              <a:t> </a:t>
            </a:r>
            <a:r>
              <a:rPr lang="en-US" b="1" dirty="0" err="1">
                <a:latin typeface="Verdana" panose="020B0604030504040204" pitchFamily="34" charset="0"/>
                <a:ea typeface="Arial Unicode MS" panose="020B0604020202020204" pitchFamily="34" charset="-128"/>
                <a:cs typeface="Times New Roman" panose="02020603050405020304" pitchFamily="18" charset="0"/>
              </a:rPr>
              <a:t>en</a:t>
            </a:r>
            <a:r>
              <a:rPr lang="en-US" b="1" dirty="0">
                <a:latin typeface="Verdana" panose="020B0604030504040204" pitchFamily="34" charset="0"/>
                <a:ea typeface="Arial Unicode MS" panose="020B0604020202020204" pitchFamily="34" charset="-128"/>
                <a:cs typeface="Times New Roman" panose="02020603050405020304" pitchFamily="18" charset="0"/>
              </a:rPr>
              <a:t> </a:t>
            </a:r>
            <a:r>
              <a:rPr lang="en-US" b="1" dirty="0" err="1">
                <a:latin typeface="Verdana" panose="020B0604030504040204" pitchFamily="34" charset="0"/>
                <a:ea typeface="Arial Unicode MS" panose="020B0604020202020204" pitchFamily="34" charset="-128"/>
                <a:cs typeface="Times New Roman" panose="02020603050405020304" pitchFamily="18" charset="0"/>
              </a:rPr>
              <a:t>ví</a:t>
            </a:r>
            <a:r>
              <a:rPr lang="pt-PT" b="1" dirty="0">
                <a:latin typeface="Verdana" panose="020B0604030504040204" pitchFamily="34" charset="0"/>
                <a:ea typeface="Arial Unicode MS" panose="020B0604020202020204" pitchFamily="34" charset="-128"/>
                <a:cs typeface="Times New Roman" panose="02020603050405020304" pitchFamily="18" charset="0"/>
              </a:rPr>
              <a:t>a administrativa.</a:t>
            </a:r>
            <a:endParaRPr lang="es-ES" b="1" dirty="0"/>
          </a:p>
        </p:txBody>
      </p:sp>
      <p:sp>
        <p:nvSpPr>
          <p:cNvPr id="14" name="Shape 519"/>
          <p:cNvSpPr/>
          <p:nvPr/>
        </p:nvSpPr>
        <p:spPr>
          <a:xfrm>
            <a:off x="4361952" y="4040734"/>
            <a:ext cx="1" cy="464401"/>
          </a:xfrm>
          <a:prstGeom prst="line">
            <a:avLst/>
          </a:prstGeom>
          <a:ln w="25400">
            <a:solidFill>
              <a:schemeClr val="accent1"/>
            </a:solidFill>
            <a:tailEnd type="triangle"/>
          </a:ln>
          <a:effectLst>
            <a:outerShdw blurRad="38100" dist="20000" dir="5400000" rotWithShape="0">
              <a:srgbClr val="000000">
                <a:alpha val="38000"/>
              </a:srgbClr>
            </a:outerShdw>
          </a:effectLst>
        </p:spPr>
        <p:txBody>
          <a:bodyPr lIns="45719" rIns="45719"/>
          <a:lstStyle/>
          <a:p>
            <a:endParaRPr/>
          </a:p>
        </p:txBody>
      </p:sp>
      <p:sp>
        <p:nvSpPr>
          <p:cNvPr id="16" name="Rectángulo 15"/>
          <p:cNvSpPr/>
          <p:nvPr/>
        </p:nvSpPr>
        <p:spPr>
          <a:xfrm>
            <a:off x="3504733" y="1521493"/>
            <a:ext cx="1644161" cy="344849"/>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7" name="Rectángulo 16"/>
          <p:cNvSpPr/>
          <p:nvPr/>
        </p:nvSpPr>
        <p:spPr>
          <a:xfrm>
            <a:off x="2713091" y="2410446"/>
            <a:ext cx="3239301" cy="609497"/>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8" name="Rectángulo 17"/>
          <p:cNvSpPr/>
          <p:nvPr/>
        </p:nvSpPr>
        <p:spPr>
          <a:xfrm>
            <a:off x="2602158" y="3530623"/>
            <a:ext cx="3449314" cy="464241"/>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
        <p:nvSpPr>
          <p:cNvPr id="19" name="Rectángulo 18"/>
          <p:cNvSpPr/>
          <p:nvPr/>
        </p:nvSpPr>
        <p:spPr>
          <a:xfrm>
            <a:off x="948796" y="4590971"/>
            <a:ext cx="7266602" cy="1940646"/>
          </a:xfrm>
          <a:prstGeom prst="rect">
            <a:avLst/>
          </a:prstGeom>
          <a:noFill/>
          <a:ln w="25400" cap="flat" cmpd="sng" algn="ctr">
            <a:solidFill>
              <a:srgbClr val="4F81BD">
                <a:shade val="95000"/>
                <a:satMod val="105000"/>
              </a:srgbClr>
            </a:solidFill>
            <a:prstDash val="solid"/>
          </a:ln>
          <a:effectLst>
            <a:outerShdw blurRad="40000" dist="23000" dir="5400000" rotWithShape="0">
              <a:srgbClr val="000000">
                <a:alpha val="35000"/>
              </a:srgbClr>
            </a:outerShdw>
          </a:effectLst>
        </p:spPr>
        <p:txBody>
          <a:bodyPr rtlCol="0" anchor="ctr"/>
          <a:lstStyle>
            <a:defPPr>
              <a:defRPr lang="en-US"/>
            </a:defPPr>
            <a:lvl1pPr algn="l" defTabSz="457200" rtl="0" fontAlgn="base">
              <a:spcBef>
                <a:spcPct val="0"/>
              </a:spcBef>
              <a:spcAft>
                <a:spcPct val="0"/>
              </a:spcAft>
              <a:defRPr kern="1200">
                <a:solidFill>
                  <a:schemeClr val="lt1"/>
                </a:solidFill>
                <a:latin typeface="+mn-lt"/>
                <a:ea typeface="+mn-ea"/>
                <a:cs typeface="+mn-cs"/>
              </a:defRPr>
            </a:lvl1pPr>
            <a:lvl2pPr marL="457200" algn="l" defTabSz="457200" rtl="0" fontAlgn="base">
              <a:spcBef>
                <a:spcPct val="0"/>
              </a:spcBef>
              <a:spcAft>
                <a:spcPct val="0"/>
              </a:spcAft>
              <a:defRPr kern="1200">
                <a:solidFill>
                  <a:schemeClr val="lt1"/>
                </a:solidFill>
                <a:latin typeface="+mn-lt"/>
                <a:ea typeface="+mn-ea"/>
                <a:cs typeface="+mn-cs"/>
              </a:defRPr>
            </a:lvl2pPr>
            <a:lvl3pPr marL="914400" algn="l" defTabSz="457200" rtl="0" fontAlgn="base">
              <a:spcBef>
                <a:spcPct val="0"/>
              </a:spcBef>
              <a:spcAft>
                <a:spcPct val="0"/>
              </a:spcAft>
              <a:defRPr kern="1200">
                <a:solidFill>
                  <a:schemeClr val="lt1"/>
                </a:solidFill>
                <a:latin typeface="+mn-lt"/>
                <a:ea typeface="+mn-ea"/>
                <a:cs typeface="+mn-cs"/>
              </a:defRPr>
            </a:lvl3pPr>
            <a:lvl4pPr marL="1371600" algn="l" defTabSz="457200" rtl="0" fontAlgn="base">
              <a:spcBef>
                <a:spcPct val="0"/>
              </a:spcBef>
              <a:spcAft>
                <a:spcPct val="0"/>
              </a:spcAft>
              <a:defRPr kern="1200">
                <a:solidFill>
                  <a:schemeClr val="lt1"/>
                </a:solidFill>
                <a:latin typeface="+mn-lt"/>
                <a:ea typeface="+mn-ea"/>
                <a:cs typeface="+mn-cs"/>
              </a:defRPr>
            </a:lvl4pPr>
            <a:lvl5pPr marL="1828800" algn="l" defTabSz="457200" rtl="0" fontAlgn="base">
              <a:spcBef>
                <a:spcPct val="0"/>
              </a:spcBef>
              <a:spcAft>
                <a:spcPct val="0"/>
              </a:spcAft>
              <a:defRPr kern="1200">
                <a:solidFill>
                  <a:schemeClr val="lt1"/>
                </a:solidFill>
                <a:latin typeface="+mn-lt"/>
                <a:ea typeface="+mn-ea"/>
                <a:cs typeface="+mn-cs"/>
              </a:defRPr>
            </a:lvl5pPr>
            <a:lvl6pPr marL="2286000" algn="l" defTabSz="914400" rtl="0" eaLnBrk="1" latinLnBrk="0" hangingPunct="1">
              <a:defRPr kern="1200">
                <a:solidFill>
                  <a:schemeClr val="lt1"/>
                </a:solidFill>
                <a:latin typeface="+mn-lt"/>
                <a:ea typeface="+mn-ea"/>
                <a:cs typeface="+mn-cs"/>
              </a:defRPr>
            </a:lvl6pPr>
            <a:lvl7pPr marL="2743200" algn="l" defTabSz="914400" rtl="0" eaLnBrk="1" latinLnBrk="0" hangingPunct="1">
              <a:defRPr kern="1200">
                <a:solidFill>
                  <a:schemeClr val="lt1"/>
                </a:solidFill>
                <a:latin typeface="+mn-lt"/>
                <a:ea typeface="+mn-ea"/>
                <a:cs typeface="+mn-cs"/>
              </a:defRPr>
            </a:lvl7pPr>
            <a:lvl8pPr marL="3200400" algn="l" defTabSz="914400" rtl="0" eaLnBrk="1" latinLnBrk="0" hangingPunct="1">
              <a:defRPr kern="1200">
                <a:solidFill>
                  <a:schemeClr val="lt1"/>
                </a:solidFill>
                <a:latin typeface="+mn-lt"/>
                <a:ea typeface="+mn-ea"/>
                <a:cs typeface="+mn-cs"/>
              </a:defRPr>
            </a:lvl8pPr>
            <a:lvl9pPr marL="3657600" algn="l" defTabSz="914400" rtl="0" eaLnBrk="1" latinLnBrk="0" hangingPunct="1">
              <a:defRPr kern="1200">
                <a:solidFill>
                  <a:schemeClr val="lt1"/>
                </a:solidFill>
                <a:latin typeface="+mn-lt"/>
                <a:ea typeface="+mn-ea"/>
                <a:cs typeface="+mn-cs"/>
              </a:defRPr>
            </a:lvl9pPr>
          </a:lstStyle>
          <a:p>
            <a:pPr marL="0" marR="0" lvl="0" indent="0" algn="ctr" defTabSz="457200" rtl="0" eaLnBrk="1" fontAlgn="base" latinLnBrk="0" hangingPunct="1">
              <a:lnSpc>
                <a:spcPct val="100000"/>
              </a:lnSpc>
              <a:spcBef>
                <a:spcPct val="0"/>
              </a:spcBef>
              <a:spcAft>
                <a:spcPct val="0"/>
              </a:spcAft>
              <a:buClrTx/>
              <a:buSzTx/>
              <a:buFontTx/>
              <a:buNone/>
              <a:tabLst/>
              <a:defRPr/>
            </a:pPr>
            <a:endParaRPr kumimoji="0" lang="es-ES_tradnl" sz="1800" b="0" i="0" u="none" strike="noStrike" kern="1200" cap="none" spc="0" normalizeH="0" baseline="0" noProof="0">
              <a:ln>
                <a:noFill/>
              </a:ln>
              <a:solidFill>
                <a:sysClr val="window" lastClr="FFFFFF"/>
              </a:solidFill>
              <a:effectLst/>
              <a:uLnTx/>
              <a:uFillTx/>
              <a:latin typeface="Calibri"/>
              <a:ea typeface="+mn-ea"/>
              <a:cs typeface="+mn-cs"/>
            </a:endParaRPr>
          </a:p>
        </p:txBody>
      </p:sp>
    </p:spTree>
  </p:cSld>
  <p:clrMapOvr>
    <a:masterClrMapping/>
  </p:clrMapOvr>
  <p:transition spd="slow"/>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90465" y="1259634"/>
            <a:ext cx="7811305" cy="1296954"/>
          </a:xfrm>
          <a:ln>
            <a:solidFill>
              <a:srgbClr val="FF0000"/>
            </a:solidFill>
          </a:ln>
          <a:effectLst>
            <a:outerShdw blurRad="50800" dist="38100" algn="l" rotWithShape="0">
              <a:prstClr val="black">
                <a:alpha val="40000"/>
              </a:prstClr>
            </a:outerShdw>
          </a:effectLst>
        </p:spPr>
        <p:txBody>
          <a:bodyPr>
            <a:normAutofit fontScale="62500" lnSpcReduction="20000"/>
          </a:bodyPr>
          <a:lstStyle/>
          <a:p>
            <a:endParaRPr lang="es-ES" i="1" dirty="0"/>
          </a:p>
          <a:p>
            <a:endParaRPr lang="es-ES" i="1" dirty="0"/>
          </a:p>
          <a:p>
            <a:pPr algn="just"/>
            <a:r>
              <a:rPr lang="es-ES" dirty="0">
                <a:solidFill>
                  <a:srgbClr val="FF0000"/>
                </a:solidFill>
              </a:rPr>
              <a:t>Se solicita información en relación con la consideración como nexo causal de las solicitudes de responsabilidad patrimonial presentadas frente al Ayuntamiento la instalación de unos bordillos para evitar que los vehículos aparquen cerca de la acera.</a:t>
            </a:r>
            <a:endParaRPr lang="en-GB" dirty="0">
              <a:solidFill>
                <a:srgbClr val="FF0000"/>
              </a:solidFill>
            </a:endParaRPr>
          </a:p>
          <a:p>
            <a:pPr algn="just"/>
            <a:endParaRPr lang="es-ES" i="1" dirty="0"/>
          </a:p>
          <a:p>
            <a:endParaRPr lang="es-ES" sz="1400" dirty="0">
              <a:solidFill>
                <a:srgbClr val="FF0000"/>
              </a:solidFill>
            </a:endParaRPr>
          </a:p>
        </p:txBody>
      </p:sp>
      <p:sp>
        <p:nvSpPr>
          <p:cNvPr id="6" name="Marcador de contenido 5"/>
          <p:cNvSpPr>
            <a:spLocks noGrp="1"/>
          </p:cNvSpPr>
          <p:nvPr>
            <p:ph sz="half" idx="2"/>
          </p:nvPr>
        </p:nvSpPr>
        <p:spPr>
          <a:xfrm>
            <a:off x="559837" y="2892490"/>
            <a:ext cx="7941933" cy="3475653"/>
          </a:xfrm>
        </p:spPr>
        <p:txBody>
          <a:bodyPr>
            <a:normAutofit fontScale="25000" lnSpcReduction="20000"/>
          </a:bodyPr>
          <a:lstStyle/>
          <a:p>
            <a:pPr algn="just" fontAlgn="base"/>
            <a:r>
              <a:rPr lang="es-ES" sz="5600" dirty="0"/>
              <a:t>Por tanto, la responsabilidad patrimonial de la Administración no surge automáticamente por cualquier motivo, sino que, continúa el Tribunal, </a:t>
            </a:r>
            <a:r>
              <a:rPr lang="es-ES" sz="5600" b="1" dirty="0"/>
              <a:t>es preciso que exista una adecuación objetiva entre el acto y el evento, que se ha venido denominando verosimilitud del nexo</a:t>
            </a:r>
            <a:r>
              <a:rPr lang="es-ES" sz="5600" dirty="0"/>
              <a:t>. </a:t>
            </a:r>
            <a:r>
              <a:rPr lang="es-ES" sz="5600" b="1" dirty="0"/>
              <a:t>Únicamente cuando esa adecuación existe, dicha condición puede ser considerada como causa adecuada, eficiente y verdadera del daño, excluyéndose, por tanto, los actos extraordinarios o de fuerza mayor.</a:t>
            </a:r>
            <a:endParaRPr lang="en-GB" sz="5600" b="1" dirty="0"/>
          </a:p>
          <a:p>
            <a:pPr algn="just" fontAlgn="base"/>
            <a:r>
              <a:rPr lang="es-ES" sz="5600" dirty="0">
                <a:solidFill>
                  <a:srgbClr val="FF0000"/>
                </a:solidFill>
              </a:rPr>
              <a:t>Aplicando la doctrina expuesta a este supuesto, parece claro que las caídas y sucesivas lesiones de los ciudadanos se deben en este caso a la colocación de los bordillos de seguridad, cuya existencia parece que quedaba oculta a los viandantes, lo cual se pone también de manifiesto en el hecho de que una vez retirados no se ha vuelto a producir ningún resultado lesivo</a:t>
            </a:r>
            <a:endParaRPr lang="en-GB" sz="5600" dirty="0">
              <a:solidFill>
                <a:srgbClr val="FF0000"/>
              </a:solidFill>
            </a:endParaRPr>
          </a:p>
          <a:p>
            <a:pPr algn="just" fontAlgn="base"/>
            <a:r>
              <a:rPr lang="es-ES" sz="5600" dirty="0"/>
              <a:t>Por tanto, a nuestro entender queda claramente probado el </a:t>
            </a:r>
            <a:r>
              <a:rPr lang="es-ES" sz="5600" b="1" dirty="0">
                <a:solidFill>
                  <a:srgbClr val="FF0000"/>
                </a:solidFill>
              </a:rPr>
              <a:t>nexo causal entre la instalación del bordillo y las lesiones generadas a los particulares, por lo que consideramos que el Ayuntamiento habrá de indemnizar a estos, siempre y cuando no haya prescrito el plazo para reclamar la responsabilidad patrimonial,</a:t>
            </a:r>
            <a:r>
              <a:rPr lang="es-ES" sz="5600" dirty="0"/>
              <a:t> puesto que tal y como establece el </a:t>
            </a:r>
            <a:r>
              <a:rPr lang="es-ES" sz="5600" u="sng" dirty="0"/>
              <a:t>artículo 67 LPACAP</a:t>
            </a:r>
            <a:r>
              <a:rPr lang="es-ES" sz="5600" dirty="0"/>
              <a:t> </a:t>
            </a:r>
            <a:r>
              <a:rPr lang="es-ES" sz="5600" b="1" i="1" dirty="0"/>
              <a:t>«el derecho a reclamar prescribirá al año de producido el hecho o el acto que motive la indemnización o se manifieste su efecto lesivo. En caso de daños de carácter físico o psíquico a las personas, el plazo empezará a computarse desde la curación o la determinación del alcance de las secuelas».</a:t>
            </a:r>
            <a:endParaRPr lang="en-GB" sz="5600" b="1" i="1" dirty="0"/>
          </a:p>
          <a:p>
            <a:endParaRPr lang="es-ES" sz="1550" b="1" dirty="0"/>
          </a:p>
        </p:txBody>
      </p:sp>
    </p:spTree>
    <p:extLst>
      <p:ext uri="{BB962C8B-B14F-4D97-AF65-F5344CB8AC3E}">
        <p14:creationId xmlns:p14="http://schemas.microsoft.com/office/powerpoint/2010/main" val="408333460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a:xfrm>
            <a:off x="1458533" y="1325333"/>
            <a:ext cx="7169926" cy="223549"/>
          </a:xfrm>
        </p:spPr>
        <p:txBody>
          <a:bodyPr>
            <a:normAutofit fontScale="90000"/>
          </a:bodyPr>
          <a:lstStyle/>
          <a:p>
            <a:r>
              <a:rPr lang="es-ES" sz="2000" b="1" dirty="0"/>
              <a:t>SUPUESTOS</a:t>
            </a:r>
            <a:br>
              <a:rPr lang="es-ES" dirty="0"/>
            </a:br>
            <a:endParaRPr lang="es-ES" dirty="0"/>
          </a:p>
        </p:txBody>
      </p:sp>
      <p:sp>
        <p:nvSpPr>
          <p:cNvPr id="5" name="Marcador de texto 4"/>
          <p:cNvSpPr>
            <a:spLocks noGrp="1"/>
          </p:cNvSpPr>
          <p:nvPr>
            <p:ph type="body" idx="1"/>
          </p:nvPr>
        </p:nvSpPr>
        <p:spPr>
          <a:xfrm>
            <a:off x="690465" y="1259634"/>
            <a:ext cx="7811305" cy="1296954"/>
          </a:xfrm>
          <a:ln>
            <a:solidFill>
              <a:srgbClr val="FF0000"/>
            </a:solidFill>
          </a:ln>
          <a:effectLst>
            <a:outerShdw blurRad="50800" dist="38100" algn="l" rotWithShape="0">
              <a:prstClr val="black">
                <a:alpha val="40000"/>
              </a:prstClr>
            </a:outerShdw>
          </a:effectLst>
        </p:spPr>
        <p:txBody>
          <a:bodyPr>
            <a:normAutofit fontScale="62500" lnSpcReduction="20000"/>
          </a:bodyPr>
          <a:lstStyle/>
          <a:p>
            <a:endParaRPr lang="es-ES" i="1" dirty="0"/>
          </a:p>
          <a:p>
            <a:endParaRPr lang="es-ES" i="1" dirty="0"/>
          </a:p>
          <a:p>
            <a:pPr algn="just"/>
            <a:r>
              <a:rPr lang="es-ES" dirty="0">
                <a:solidFill>
                  <a:srgbClr val="FF0000"/>
                </a:solidFill>
              </a:rPr>
              <a:t>Se solicita información en relación con la consideración como nexo causal de las solicitudes de responsabilidad patrimonial presentadas frente al Ayuntamiento la instalación de unos bordillos para evitar que los vehículos aparquen cerca de la acera.</a:t>
            </a:r>
            <a:endParaRPr lang="en-GB" dirty="0">
              <a:solidFill>
                <a:srgbClr val="FF0000"/>
              </a:solidFill>
            </a:endParaRPr>
          </a:p>
          <a:p>
            <a:pPr algn="just"/>
            <a:endParaRPr lang="es-ES" i="1" dirty="0"/>
          </a:p>
          <a:p>
            <a:endParaRPr lang="es-ES" sz="1400" dirty="0">
              <a:solidFill>
                <a:srgbClr val="FF0000"/>
              </a:solidFill>
            </a:endParaRPr>
          </a:p>
        </p:txBody>
      </p:sp>
      <p:sp>
        <p:nvSpPr>
          <p:cNvPr id="6" name="Marcador de contenido 5"/>
          <p:cNvSpPr>
            <a:spLocks noGrp="1"/>
          </p:cNvSpPr>
          <p:nvPr>
            <p:ph sz="half" idx="2"/>
          </p:nvPr>
        </p:nvSpPr>
        <p:spPr>
          <a:xfrm>
            <a:off x="559837" y="2892490"/>
            <a:ext cx="7941933" cy="3564294"/>
          </a:xfrm>
        </p:spPr>
        <p:txBody>
          <a:bodyPr>
            <a:normAutofit fontScale="25000" lnSpcReduction="20000"/>
          </a:bodyPr>
          <a:lstStyle/>
          <a:p>
            <a:pPr algn="just" fontAlgn="base"/>
            <a:r>
              <a:rPr lang="es-ES" sz="5600" dirty="0"/>
              <a:t>De acuerdo con la jurisprudencia del Tribunal Supremo el principio general de la “</a:t>
            </a:r>
            <a:r>
              <a:rPr lang="es-ES" sz="5600" dirty="0" err="1"/>
              <a:t>actio</a:t>
            </a:r>
            <a:r>
              <a:rPr lang="es-ES" sz="5600" dirty="0"/>
              <a:t> nata” significa que el </a:t>
            </a:r>
            <a:r>
              <a:rPr lang="es-ES" sz="5600" b="1" dirty="0"/>
              <a:t>cómputo del plazo para ejercitar la acción sólo puede comenzar cuando ello es posible, y esta coyuntura se perfecciona cuando se unen los dos elementos del concepto de lesión, es decir, el daño y la comprobación de su ilegitimidad</a:t>
            </a:r>
            <a:r>
              <a:rPr lang="es-ES" sz="5600" dirty="0"/>
              <a:t>. De esta forma, tal principio impide que pueda iniciarse el cómputo del plazo de prescripción mientras no se tiene cabal conocimiento del daño y, en general, de los elementos de orden fáctico y jurídico cuyo conocimiento es necesario para el ejercicio de la acción.</a:t>
            </a:r>
            <a:endParaRPr lang="en-GB" sz="5600" dirty="0"/>
          </a:p>
          <a:p>
            <a:pPr algn="just" fontAlgn="base"/>
            <a:r>
              <a:rPr lang="es-ES" sz="5600" dirty="0"/>
              <a:t>Por lo que se refiere a la segunda de las cuestiones planteadas, hemos de tener en cuenta lo establecido en el </a:t>
            </a:r>
            <a:r>
              <a:rPr lang="es-ES" sz="5600" u="sng" dirty="0"/>
              <a:t>artículo 35 LPACAP (LA LEY 15010/2015)</a:t>
            </a:r>
            <a:r>
              <a:rPr lang="es-ES" sz="5600" dirty="0"/>
              <a:t>, según el cual «Serán motivados, con sucinta referencia de hechos y fundamentos de derecho:</a:t>
            </a:r>
            <a:endParaRPr lang="en-GB" sz="5600" dirty="0"/>
          </a:p>
          <a:p>
            <a:pPr algn="just" fontAlgn="base"/>
            <a:r>
              <a:rPr lang="es-ES" sz="5600" b="1" i="1" dirty="0"/>
              <a:t>«Además de lo previsto en el artículo 66, </a:t>
            </a:r>
            <a:r>
              <a:rPr lang="es-ES" sz="5600" b="1" i="1" dirty="0">
                <a:solidFill>
                  <a:srgbClr val="FF0000"/>
                </a:solidFill>
              </a:rPr>
              <a:t>en la solicitud que realicen los interesados se deberán especificar las lesiones producidas, la presunta relación de causalidad entre éstas y el funcionamiento del servicio público, la evaluación económica de la responsabilidad patrimonial, si fuera posible, y el momento en que la lesión efectivamente se produjo, e irá acompañada de cuantas alegaciones, documentos e informaciones se estimen oportunos y de la proposición de prueba, concretando los medios de que pretenda valerse el reclamante».</a:t>
            </a:r>
            <a:endParaRPr lang="en-GB" sz="5600" b="1" i="1" dirty="0">
              <a:solidFill>
                <a:srgbClr val="FF0000"/>
              </a:solidFill>
            </a:endParaRPr>
          </a:p>
          <a:p>
            <a:pPr algn="just" fontAlgn="base"/>
            <a:r>
              <a:rPr lang="es-ES" sz="5600" b="1" dirty="0">
                <a:solidFill>
                  <a:srgbClr val="FF0000"/>
                </a:solidFill>
              </a:rPr>
              <a:t>Como se observa, la norma que regula el procedimiento de responsabilidad patrimonial, establece la obligación de la persona reclamante de aportar la valoración económica de los daños, por lo que, si no pudiera aportarla junto a la solicitud, lo deberá hacer constar y, aportarla antes de la finalización del expediente</a:t>
            </a:r>
            <a:r>
              <a:rPr lang="es-ES" sz="5600" dirty="0">
                <a:solidFill>
                  <a:srgbClr val="FF0000"/>
                </a:solidFill>
              </a:rPr>
              <a:t>.</a:t>
            </a:r>
            <a:endParaRPr lang="en-GB" sz="5600" dirty="0">
              <a:solidFill>
                <a:srgbClr val="FF0000"/>
              </a:solidFill>
            </a:endParaRPr>
          </a:p>
          <a:p>
            <a:endParaRPr lang="es-ES" sz="1550" b="1" dirty="0"/>
          </a:p>
        </p:txBody>
      </p:sp>
    </p:spTree>
    <p:extLst>
      <p:ext uri="{BB962C8B-B14F-4D97-AF65-F5344CB8AC3E}">
        <p14:creationId xmlns:p14="http://schemas.microsoft.com/office/powerpoint/2010/main" val="2826673696"/>
      </p:ext>
    </p:extLst>
  </p:cSld>
  <p:clrMapOvr>
    <a:masterClrMapping/>
  </p:clrMapOvr>
</p:sld>
</file>

<file path=ppt/theme/theme1.xml><?xml version="1.0" encoding="utf-8"?>
<a:theme xmlns:a="http://schemas.openxmlformats.org/drawingml/2006/main" name="Office Theme">
  <a:themeElements>
    <a:clrScheme name="Office Theme">
      <a:dk1>
        <a:srgbClr val="000000"/>
      </a:dk1>
      <a:lt1>
        <a:srgbClr val="FFFFFF"/>
      </a:lt1>
      <a:dk2>
        <a:srgbClr val="A7A7A7"/>
      </a:dk2>
      <a:lt2>
        <a:srgbClr val="535353"/>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FF00FF"/>
      </a:folHlink>
    </a:clrScheme>
    <a:fontScheme name="Office Theme">
      <a:majorFont>
        <a:latin typeface="Helvetica"/>
        <a:ea typeface="Helvetica"/>
        <a:cs typeface="Helvetica"/>
      </a:majorFont>
      <a:minorFont>
        <a:latin typeface="Calibri"/>
        <a:ea typeface="Calibri"/>
        <a:cs typeface="Calibri"/>
      </a:minorFont>
    </a:fontScheme>
    <a:fmtScheme name="Office Them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38100" dist="23000" dir="5400000" rotWithShape="0">
              <a:srgbClr val="000000">
                <a:alpha val="35000"/>
              </a:srgbClr>
            </a:outerShdw>
          </a:effectLst>
        </a:effectStyle>
        <a:effectStyle>
          <a:effectLst>
            <a:outerShdw blurRad="38100" dist="23000" dir="5400000" rotWithShape="0">
              <a:srgbClr val="000000">
                <a:alpha val="35000"/>
              </a:srgbClr>
            </a:outerShdw>
          </a:effectLst>
        </a:effectStyle>
        <a:effectStyle>
          <a:effectLst>
            <a:outerShdw blurRad="38100" dist="20000" dir="5400000" rotWithShape="0">
              <a:srgbClr val="000000">
                <a:alpha val="38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FF"/>
        </a:solidFill>
        <a:ln w="25400" cap="flat">
          <a:solidFill>
            <a:schemeClr val="accent1"/>
          </a:solidFill>
          <a:prstDash val="solid"/>
          <a:round/>
        </a:ln>
        <a:effectLst>
          <a:outerShdw blurRad="38100" dist="23000" dir="5400000" rotWithShape="0">
            <a:srgbClr val="000000">
              <a:alpha val="35000"/>
            </a:srgbClr>
          </a:outerShdw>
        </a:effectLst>
        <a:sp3d/>
      </a:spPr>
      <a:bodyPr rot="0" spcFirstLastPara="1" vertOverflow="overflow" horzOverflow="overflow" vert="horz" wrap="square" lIns="45719" tIns="45719" rIns="45719" bIns="45719" numCol="1" spcCol="38100" rtlCol="0" anchor="ctr">
        <a:spAutoFit/>
      </a:bodyPr>
      <a:lstStyle>
        <a:defPPr marL="0" marR="0" indent="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25400" cap="flat">
          <a:solidFill>
            <a:schemeClr val="accent1"/>
          </a:solidFill>
          <a:prstDash val="solid"/>
          <a:round/>
        </a:ln>
        <a:effectLst>
          <a:outerShdw blurRad="38100" dist="20000" dir="5400000" rotWithShape="0">
            <a:srgbClr val="000000">
              <a:alpha val="38000"/>
            </a:srgbClr>
          </a:outerShdw>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45719" tIns="45719" rIns="45719" bIns="45719" numCol="1" spcCol="38100" rtlCol="0" anchor="t">
        <a:spAutoFit/>
      </a:bodyPr>
      <a:lstStyle>
        <a:defPPr marL="0" marR="0" indent="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2.xml><?xml version="1.0" encoding="utf-8"?>
<a:theme xmlns:a="http://schemas.openxmlformats.org/drawingml/2006/main" name="Office Theme">
  <a:themeElements>
    <a:clrScheme name="Office Theme">
      <a:dk1>
        <a:srgbClr val="000000"/>
      </a:dk1>
      <a:lt1>
        <a:srgbClr val="FFFFFF"/>
      </a:lt1>
      <a:dk2>
        <a:srgbClr val="A7A7A7"/>
      </a:dk2>
      <a:lt2>
        <a:srgbClr val="535353"/>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FF00FF"/>
      </a:folHlink>
    </a:clrScheme>
    <a:fontScheme name="Office Theme">
      <a:majorFont>
        <a:latin typeface="Helvetica"/>
        <a:ea typeface="Helvetica"/>
        <a:cs typeface="Helvetica"/>
      </a:majorFont>
      <a:minorFont>
        <a:latin typeface="Calibri"/>
        <a:ea typeface="Calibri"/>
        <a:cs typeface="Calibri"/>
      </a:minorFont>
    </a:fontScheme>
    <a:fmtScheme name="Office Them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38100" dist="23000" dir="5400000" rotWithShape="0">
              <a:srgbClr val="000000">
                <a:alpha val="35000"/>
              </a:srgbClr>
            </a:outerShdw>
          </a:effectLst>
        </a:effectStyle>
        <a:effectStyle>
          <a:effectLst>
            <a:outerShdw blurRad="38100" dist="23000" dir="5400000" rotWithShape="0">
              <a:srgbClr val="000000">
                <a:alpha val="35000"/>
              </a:srgbClr>
            </a:outerShdw>
          </a:effectLst>
        </a:effectStyle>
        <a:effectStyle>
          <a:effectLst>
            <a:outerShdw blurRad="38100" dist="20000" dir="5400000" rotWithShape="0">
              <a:srgbClr val="000000">
                <a:alpha val="38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FF"/>
        </a:solidFill>
        <a:ln w="25400" cap="flat">
          <a:solidFill>
            <a:schemeClr val="accent1"/>
          </a:solidFill>
          <a:prstDash val="solid"/>
          <a:round/>
        </a:ln>
        <a:effectLst>
          <a:outerShdw blurRad="38100" dist="23000" dir="5400000" rotWithShape="0">
            <a:srgbClr val="000000">
              <a:alpha val="35000"/>
            </a:srgbClr>
          </a:outerShdw>
        </a:effectLst>
        <a:sp3d/>
      </a:spPr>
      <a:bodyPr rot="0" spcFirstLastPara="1" vertOverflow="overflow" horzOverflow="overflow" vert="horz" wrap="square" lIns="45719" tIns="45719" rIns="45719" bIns="45719" numCol="1" spcCol="38100" rtlCol="0" anchor="ctr">
        <a:spAutoFit/>
      </a:bodyPr>
      <a:lstStyle>
        <a:defPPr marL="0" marR="0" indent="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25400" cap="flat">
          <a:solidFill>
            <a:schemeClr val="accent1"/>
          </a:solidFill>
          <a:prstDash val="solid"/>
          <a:round/>
        </a:ln>
        <a:effectLst>
          <a:outerShdw blurRad="38100" dist="20000" dir="5400000" rotWithShape="0">
            <a:srgbClr val="000000">
              <a:alpha val="38000"/>
            </a:srgbClr>
          </a:outerShdw>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45719" tIns="45719" rIns="45719" bIns="45719" numCol="1" spcCol="38100" rtlCol="0" anchor="t">
        <a:spAutoFit/>
      </a:bodyPr>
      <a:lstStyle>
        <a:defPPr marL="0" marR="0" indent="0" algn="l" defTabSz="4572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mn-lt"/>
            <a:ea typeface="+mn-ea"/>
            <a:cs typeface="+mn-cs"/>
            <a:sym typeface="Calibri"/>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docProps/app.xml><?xml version="1.0" encoding="utf-8"?>
<Properties xmlns="http://schemas.openxmlformats.org/officeDocument/2006/extended-properties" xmlns:vt="http://schemas.openxmlformats.org/officeDocument/2006/docPropsVTypes">
  <TotalTime>549</TotalTime>
  <Words>11759</Words>
  <Application>Microsoft Office PowerPoint</Application>
  <PresentationFormat>Presentación en pantalla (4:3)</PresentationFormat>
  <Paragraphs>542</Paragraphs>
  <Slides>78</Slides>
  <Notes>0</Notes>
  <HiddenSlides>0</HiddenSlides>
  <MMClips>0</MMClips>
  <ScaleCrop>false</ScaleCrop>
  <HeadingPairs>
    <vt:vector size="6" baseType="variant">
      <vt:variant>
        <vt:lpstr>Fuentes usadas</vt:lpstr>
      </vt:variant>
      <vt:variant>
        <vt:i4>7</vt:i4>
      </vt:variant>
      <vt:variant>
        <vt:lpstr>Tema</vt:lpstr>
      </vt:variant>
      <vt:variant>
        <vt:i4>1</vt:i4>
      </vt:variant>
      <vt:variant>
        <vt:lpstr>Títulos de diapositiva</vt:lpstr>
      </vt:variant>
      <vt:variant>
        <vt:i4>78</vt:i4>
      </vt:variant>
    </vt:vector>
  </HeadingPairs>
  <TitlesOfParts>
    <vt:vector size="86" baseType="lpstr">
      <vt:lpstr>Arial</vt:lpstr>
      <vt:lpstr>Arial Unicode MS</vt:lpstr>
      <vt:lpstr>Calibri</vt:lpstr>
      <vt:lpstr>Helvetica</vt:lpstr>
      <vt:lpstr>Regular</vt:lpstr>
      <vt:lpstr>Times New Roman</vt:lpstr>
      <vt:lpstr>Verdana</vt:lpstr>
      <vt:lpstr>Office Theme</vt:lpstr>
      <vt:lpstr>Presentación de PowerPoint</vt:lpstr>
      <vt:lpstr>SUPUESTOS </vt:lpstr>
      <vt:lpstr>SUPUESTOS solución </vt:lpstr>
      <vt:lpstr>SUPUESTOS </vt:lpstr>
      <vt:lpstr>SUPUESTOS solución </vt:lpstr>
      <vt:lpstr>SUPUESTOS </vt:lpstr>
      <vt:lpstr>SUPUESTOS </vt:lpstr>
      <vt:lpstr>SUPUESTOS </vt:lpstr>
      <vt:lpstr>SUPUESTOS </vt:lpstr>
      <vt:lpstr>SUPUESTOS </vt:lpstr>
      <vt:lpstr>SUPUESTOS </vt:lpstr>
      <vt:lpstr>Supuesto solución</vt:lpstr>
      <vt:lpstr>SUPUESTOS </vt:lpstr>
      <vt:lpstr>Supuesto solución</vt:lpstr>
      <vt:lpstr>SUPUESTOS </vt:lpstr>
      <vt:lpstr>Supuesto solución</vt:lpstr>
      <vt:lpstr>SUPUESTOS </vt:lpstr>
      <vt:lpstr>Supuesto solución</vt:lpstr>
      <vt:lpstr>Supuesto solución</vt:lpstr>
      <vt:lpstr>Supuesto solución</vt:lpstr>
      <vt:lpstr>SUPUESTOS </vt:lpstr>
      <vt:lpstr>Supuesto solución</vt:lpstr>
      <vt:lpstr>Supuesto solución</vt:lpstr>
      <vt:lpstr>Supuesto solución</vt:lpstr>
      <vt:lpstr>SUPUESTOS </vt:lpstr>
      <vt:lpstr>Supuesto solución</vt:lpstr>
      <vt:lpstr>Supuesto solución</vt:lpstr>
      <vt:lpstr>SUPUESTOS </vt:lpstr>
      <vt:lpstr>Supuesto solución</vt:lpstr>
      <vt:lpstr>SUPUESTOS </vt:lpstr>
      <vt:lpstr>Supuesto solución</vt:lpstr>
      <vt:lpstr>Supuesto solución</vt:lpstr>
      <vt:lpstr>SUPUESTOS </vt:lpstr>
      <vt:lpstr>Supuesto solución</vt:lpstr>
      <vt:lpstr>Supuesto solución</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MONICA LEGASPI  DIAZ</dc:creator>
  <cp:lastModifiedBy>MONICA LEGASPI  DIAZ </cp:lastModifiedBy>
  <cp:revision>47</cp:revision>
  <dcterms:modified xsi:type="dcterms:W3CDTF">2021-03-16T12:02:27Z</dcterms:modified>
</cp:coreProperties>
</file>