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9" r:id="rId4"/>
    <p:sldId id="260" r:id="rId5"/>
    <p:sldId id="261" r:id="rId6"/>
    <p:sldId id="263" r:id="rId7"/>
    <p:sldId id="311" r:id="rId8"/>
    <p:sldId id="268" r:id="rId9"/>
    <p:sldId id="269" r:id="rId10"/>
    <p:sldId id="270" r:id="rId11"/>
    <p:sldId id="278" r:id="rId12"/>
    <p:sldId id="320" r:id="rId13"/>
    <p:sldId id="297" r:id="rId14"/>
    <p:sldId id="308" r:id="rId15"/>
    <p:sldId id="306" r:id="rId16"/>
    <p:sldId id="300" r:id="rId17"/>
    <p:sldId id="302" r:id="rId18"/>
    <p:sldId id="301" r:id="rId19"/>
    <p:sldId id="305" r:id="rId20"/>
    <p:sldId id="319" r:id="rId21"/>
    <p:sldId id="321" r:id="rId22"/>
    <p:sldId id="322" r:id="rId23"/>
    <p:sldId id="323" r:id="rId24"/>
    <p:sldId id="324" r:id="rId25"/>
    <p:sldId id="325" r:id="rId26"/>
    <p:sldId id="326" r:id="rId27"/>
    <p:sldId id="275" r:id="rId28"/>
    <p:sldId id="327" r:id="rId29"/>
    <p:sldId id="328" r:id="rId30"/>
    <p:sldId id="309" r:id="rId31"/>
    <p:sldId id="310" r:id="rId32"/>
    <p:sldId id="318" r:id="rId33"/>
    <p:sldId id="298" r:id="rId34"/>
    <p:sldId id="316" r:id="rId35"/>
    <p:sldId id="315" r:id="rId3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3548" autoAdjust="0"/>
  </p:normalViewPr>
  <p:slideViewPr>
    <p:cSldViewPr>
      <p:cViewPr varScale="1">
        <p:scale>
          <a:sx n="68" d="100"/>
          <a:sy n="68" d="100"/>
        </p:scale>
        <p:origin x="-16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F5BFC-68F4-4F19-84E3-1B3AE266E4AD}" type="datetimeFigureOut">
              <a:rPr lang="es-ES" smtClean="0"/>
              <a:pPr/>
              <a:t>25/11/2018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83ADF-27B6-4577-92DB-18203746366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3ADF-27B6-4577-92DB-182037463669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1028D-436D-43EB-9DFB-F19A260233E7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AA70-E744-4CC7-938B-A406A4833C93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0E6D-4393-4B97-B951-01F0A95931CB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C806E-3314-4F24-BAAD-34B40101DC18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6EF4-0CAF-4BFB-BF67-A8950049D2E9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4DA2-B45C-422A-8D9E-F9ABEA5F3888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B3DA-86B4-433C-AD97-FAF7960959A0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E9C0-D154-41B7-BF31-92FAE70EE90A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CA75-41C3-48C2-B758-C54D9AABB7C2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BF56-6622-4BF5-87C0-207F9FC4D3FE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BC588-2484-45A5-861D-14A9B541D4F7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6B09D-2FAC-4347-8CB3-7F12121DCB82}" type="datetime1">
              <a:rPr lang="es-ES" smtClean="0"/>
              <a:pPr/>
              <a:t>25/11/2018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#culturdipcoruna   @PatriTurismo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y.racked.com/2007/11/28/7848997/billboards-ck-pretty-in-pink-t" TargetMode="External"/><Relationship Id="rId2" Type="http://schemas.openxmlformats.org/officeDocument/2006/relationships/hyperlink" Target="https://www.mauritshuis.nl/en/discover/mauritshuis/masterpieces-from-the-mauritshuis/girl-with-a-pearl-earring-670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twitter.com/museodelprado/status/1059781538383101952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netur.com/2017072929037/els-castellers-de-vilafranca-y-la-do-penedes-juntos-en-las-redes-sociales.html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e.es/buscar/doc.php?id=DOUE-L-2017-80982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museum-week.org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spanianostra.org/juntos-por-2018/juntos-por-el-toque-manual-de-campanas" TargetMode="External"/><Relationship Id="rId2" Type="http://schemas.openxmlformats.org/officeDocument/2006/relationships/hyperlink" Target="http://www.visiteuworldheritage.com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seodelprado.es/bicentenario/micromecenazgo/donacion?type=particulares&amp;amount=1" TargetMode="External"/><Relationship Id="rId2" Type="http://schemas.openxmlformats.org/officeDocument/2006/relationships/hyperlink" Target="https://www.verkami.com/projects/21225-diaspora-da-cultura-percusiva-da-bahia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niquelarte.bicomun.org/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alab-prado.es/comunidad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patrimoniogalego.net/index.php/tag/lista-vermella/" TargetMode="External"/><Relationship Id="rId2" Type="http://schemas.openxmlformats.org/officeDocument/2006/relationships/hyperlink" Target="https://youtu.be/_e1vABfimyY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hispanianostra.org/que-hacemos/lista-roja/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rtalcomunicacion.com/uploads/pdf/57_esp.pdf" TargetMode="External"/><Relationship Id="rId3" Type="http://schemas.openxmlformats.org/officeDocument/2006/relationships/hyperlink" Target="http://www.revistalatinacs.org/12SLCS/2012_actas.html" TargetMode="External"/><Relationship Id="rId7" Type="http://schemas.openxmlformats.org/officeDocument/2006/relationships/hyperlink" Target="https://www.hispanianostra.org/micromecenazgo/" TargetMode="External"/><Relationship Id="rId2" Type="http://schemas.openxmlformats.org/officeDocument/2006/relationships/hyperlink" Target="http://cf.cdn.unwto.org/sites/all/files/pdf/unwto_unesco_istanbul_conf_concept_note_26.10.2018_web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verkami.com/page/authors_faq" TargetMode="External"/><Relationship Id="rId5" Type="http://schemas.openxmlformats.org/officeDocument/2006/relationships/hyperlink" Target="https://cultumatica.com/crowdfunding-cultural-como-hacer-campana/" TargetMode="External"/><Relationship Id="rId4" Type="http://schemas.openxmlformats.org/officeDocument/2006/relationships/hyperlink" Target="https://www.mecd.gob.es/cultura/areas/cooperacion/mc/encuentro-cultura-ciudadania/cultura-medio-rural/1-foro/presentacion.html" TargetMode="External"/><Relationship Id="rId9" Type="http://schemas.openxmlformats.org/officeDocument/2006/relationships/hyperlink" Target="http://www.bizkaia.eus/home2/archivos/DPTO4/Temas/producto44manual-de-marketing-y-comunicacion-cultural_web.pdf?hash=29a3c3984ea6aa076af33fb327078391&amp;idioma=EU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estinationbranding.com/pub/doc/ebook-10-Experiences-are-the-Brand.pdf" TargetMode="External"/><Relationship Id="rId3" Type="http://schemas.openxmlformats.org/officeDocument/2006/relationships/hyperlink" Target="http://www.tonipuig.com/" TargetMode="External"/><Relationship Id="rId7" Type="http://schemas.openxmlformats.org/officeDocument/2006/relationships/hyperlink" Target="https://oslobrandbox.no/" TargetMode="External"/><Relationship Id="rId2" Type="http://schemas.openxmlformats.org/officeDocument/2006/relationships/hyperlink" Target="file:///C:\Users\Patri\Downloads\Dialnet-BIComun-4725343%20(1)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oslobrandbox.no/wp-content/uploads/2018/10/AnnualReport2017.pdf" TargetMode="External"/><Relationship Id="rId5" Type="http://schemas.openxmlformats.org/officeDocument/2006/relationships/hyperlink" Target="http://sepie.es/doc/patrimonio-cultural/guia_visual.pdf" TargetMode="External"/><Relationship Id="rId4" Type="http://schemas.openxmlformats.org/officeDocument/2006/relationships/hyperlink" Target="http://www2.unwto.org/publication/tourism-and-culture-synergies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viaje-de-egeria-kRbF--620x349@ab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421725"/>
            <a:ext cx="6357950" cy="35789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285984" y="6143645"/>
            <a:ext cx="3733816" cy="500066"/>
          </a:xfrm>
        </p:spPr>
        <p:txBody>
          <a:bodyPr/>
          <a:lstStyle/>
          <a:p>
            <a:r>
              <a:rPr lang="es-ES" sz="18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2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2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2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2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285720" y="71438"/>
            <a:ext cx="8429684" cy="1357298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CURSO MARKETING CULTURAL E DO PATRIMONIO LOCAL</a:t>
            </a:r>
            <a:endParaRPr lang="es-ES" sz="36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11 Título"/>
          <p:cNvSpPr txBox="1">
            <a:spLocks/>
          </p:cNvSpPr>
          <p:nvPr/>
        </p:nvSpPr>
        <p:spPr>
          <a:xfrm>
            <a:off x="357158" y="4776798"/>
            <a:ext cx="8224894" cy="1081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/>
            </a:r>
            <a:br>
              <a:rPr kumimoji="0" lang="es-E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</a:br>
            <a:r>
              <a:rPr kumimoji="0" lang="es-ES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Cultura, patrimonio e turismo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6446775" y="6396335"/>
            <a:ext cx="2697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 smtClean="0">
                <a:solidFill>
                  <a:schemeClr val="bg1"/>
                </a:solidFill>
              </a:rPr>
              <a:t>Imaxe</a:t>
            </a:r>
            <a:r>
              <a:rPr lang="es-ES" sz="800" dirty="0" smtClean="0">
                <a:solidFill>
                  <a:schemeClr val="bg1"/>
                </a:solidFill>
              </a:rPr>
              <a:t>: www.abc.es/viajar/noticias/abci-desconocida-dama-gallega-primera-viajera-espanola-historia-201710021952_noticia.html</a:t>
            </a:r>
            <a:endParaRPr lang="es-E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Como comunicamos a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nosa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marca territorio?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00034" y="1643050"/>
            <a:ext cx="8072494" cy="5000660"/>
          </a:xfrm>
        </p:spPr>
        <p:txBody>
          <a:bodyPr>
            <a:normAutofit fontScale="40000" lnSpcReduction="20000"/>
          </a:bodyPr>
          <a:lstStyle/>
          <a:p>
            <a:r>
              <a:rPr lang="es-ES" sz="4000" dirty="0" smtClean="0"/>
              <a:t>Entre os públicos internos:</a:t>
            </a:r>
          </a:p>
          <a:p>
            <a:pPr>
              <a:buNone/>
            </a:pPr>
            <a:r>
              <a:rPr lang="es-ES" sz="4000" dirty="0" smtClean="0"/>
              <a:t>	-</a:t>
            </a:r>
            <a:r>
              <a:rPr lang="es-ES" sz="4000" b="1" dirty="0" smtClean="0"/>
              <a:t>Presentar a marca </a:t>
            </a:r>
            <a:r>
              <a:rPr lang="es-ES" sz="4000" b="1" dirty="0" err="1" smtClean="0"/>
              <a:t>na</a:t>
            </a:r>
            <a:r>
              <a:rPr lang="es-ES" sz="4000" b="1" dirty="0" smtClean="0"/>
              <a:t> </a:t>
            </a:r>
            <a:r>
              <a:rPr lang="es-ES" sz="4000" b="1" dirty="0" err="1" smtClean="0"/>
              <a:t>comunidade</a:t>
            </a:r>
            <a:r>
              <a:rPr lang="es-ES" sz="4000" dirty="0" smtClean="0"/>
              <a:t>, dando a </a:t>
            </a:r>
            <a:r>
              <a:rPr lang="es-ES" sz="4000" dirty="0" err="1" smtClean="0"/>
              <a:t>coñecer</a:t>
            </a:r>
            <a:r>
              <a:rPr lang="es-ES" sz="4000" dirty="0" smtClean="0"/>
              <a:t> o significado, </a:t>
            </a:r>
            <a:r>
              <a:rPr lang="es-ES" sz="4000" dirty="0" err="1" smtClean="0"/>
              <a:t>simboloxía</a:t>
            </a:r>
            <a:r>
              <a:rPr lang="es-ES" sz="4000" dirty="0" smtClean="0"/>
              <a:t>, </a:t>
            </a:r>
            <a:r>
              <a:rPr lang="es-ES" sz="4000" dirty="0" err="1" smtClean="0"/>
              <a:t>obxectivos</a:t>
            </a:r>
            <a:r>
              <a:rPr lang="es-ES" sz="4000" dirty="0" smtClean="0"/>
              <a:t>, proceso de elaboración consensuada. </a:t>
            </a:r>
            <a:r>
              <a:rPr lang="es-ES" sz="4000" dirty="0" err="1" smtClean="0"/>
              <a:t>Tamén</a:t>
            </a:r>
            <a:r>
              <a:rPr lang="es-ES" sz="4000" dirty="0" smtClean="0"/>
              <a:t> a través de campañas publicitarias.</a:t>
            </a:r>
          </a:p>
          <a:p>
            <a:pPr>
              <a:buNone/>
            </a:pPr>
            <a:r>
              <a:rPr lang="es-ES" sz="4000" dirty="0" smtClean="0"/>
              <a:t>	-A </a:t>
            </a:r>
            <a:r>
              <a:rPr lang="es-ES" sz="4000" b="1" dirty="0" smtClean="0"/>
              <a:t>coherencia</a:t>
            </a:r>
            <a:r>
              <a:rPr lang="es-ES" sz="4000" dirty="0" smtClean="0"/>
              <a:t> debe ser </a:t>
            </a:r>
            <a:r>
              <a:rPr lang="es-ES" sz="4000" dirty="0" err="1" smtClean="0"/>
              <a:t>unha</a:t>
            </a:r>
            <a:r>
              <a:rPr lang="es-ES" sz="4000" dirty="0" smtClean="0"/>
              <a:t> constante: </a:t>
            </a:r>
            <a:r>
              <a:rPr lang="es-ES" sz="4000" dirty="0" err="1" smtClean="0"/>
              <a:t>realidade</a:t>
            </a:r>
            <a:r>
              <a:rPr lang="es-ES" sz="4000" dirty="0" smtClean="0"/>
              <a:t>- valores e atributos da marca- comunicación da marca.</a:t>
            </a:r>
          </a:p>
          <a:p>
            <a:pPr>
              <a:buNone/>
            </a:pPr>
            <a:r>
              <a:rPr lang="es-ES" sz="4000" dirty="0" smtClean="0"/>
              <a:t>	-</a:t>
            </a:r>
            <a:r>
              <a:rPr lang="es-ES" sz="4000" b="1" dirty="0" err="1" smtClean="0"/>
              <a:t>Presenza</a:t>
            </a:r>
            <a:r>
              <a:rPr lang="es-ES" sz="4000" b="1" dirty="0" smtClean="0"/>
              <a:t> da marca gráfica </a:t>
            </a:r>
            <a:r>
              <a:rPr lang="es-ES" sz="4000" dirty="0" smtClean="0"/>
              <a:t>en todos os elementos e soportes comunicativos. </a:t>
            </a:r>
            <a:r>
              <a:rPr lang="es-ES" sz="4000" dirty="0" err="1" smtClean="0"/>
              <a:t>Cartelería</a:t>
            </a:r>
            <a:r>
              <a:rPr lang="es-ES" sz="4000" dirty="0" smtClean="0"/>
              <a:t>, notas de prensa e </a:t>
            </a:r>
            <a:r>
              <a:rPr lang="es-ES" sz="4000" dirty="0" err="1" smtClean="0"/>
              <a:t>outras</a:t>
            </a:r>
            <a:r>
              <a:rPr lang="es-ES" sz="4000" dirty="0" smtClean="0"/>
              <a:t> </a:t>
            </a:r>
            <a:r>
              <a:rPr lang="es-ES" sz="4000" dirty="0" err="1" smtClean="0"/>
              <a:t>comunicacións</a:t>
            </a:r>
            <a:r>
              <a:rPr lang="es-ES" sz="4000" dirty="0" smtClean="0"/>
              <a:t> e documentos, redes </a:t>
            </a:r>
            <a:r>
              <a:rPr lang="es-ES" sz="4000" dirty="0" err="1" smtClean="0"/>
              <a:t>sociais</a:t>
            </a:r>
            <a:r>
              <a:rPr lang="es-ES" sz="4000" dirty="0" smtClean="0"/>
              <a:t>, blogs, webs, etc.</a:t>
            </a:r>
          </a:p>
          <a:p>
            <a:pPr>
              <a:buNone/>
            </a:pPr>
            <a:r>
              <a:rPr lang="es-ES" sz="4000" dirty="0" smtClean="0"/>
              <a:t>	-Un logo para todos. Que o resto da </a:t>
            </a:r>
            <a:r>
              <a:rPr lang="es-ES" sz="4000" dirty="0" err="1" smtClean="0"/>
              <a:t>comunidade</a:t>
            </a:r>
            <a:r>
              <a:rPr lang="es-ES" sz="4000" dirty="0" smtClean="0"/>
              <a:t> poda </a:t>
            </a:r>
            <a:r>
              <a:rPr lang="es-ES" sz="4000" dirty="0" err="1" smtClean="0"/>
              <a:t>usala</a:t>
            </a:r>
            <a:r>
              <a:rPr lang="es-ES" sz="4000" dirty="0" smtClean="0"/>
              <a:t>, </a:t>
            </a:r>
            <a:r>
              <a:rPr lang="es-ES" sz="4000" dirty="0" err="1" smtClean="0"/>
              <a:t>seguindo</a:t>
            </a:r>
            <a:r>
              <a:rPr lang="es-ES" sz="4000" dirty="0" smtClean="0"/>
              <a:t> </a:t>
            </a:r>
            <a:r>
              <a:rPr lang="es-ES" sz="4000" dirty="0" err="1" smtClean="0"/>
              <a:t>unhas</a:t>
            </a:r>
            <a:r>
              <a:rPr lang="es-ES" sz="4000" dirty="0" smtClean="0"/>
              <a:t> normas.</a:t>
            </a:r>
          </a:p>
          <a:p>
            <a:endParaRPr lang="es-ES" sz="4000" dirty="0" smtClean="0"/>
          </a:p>
          <a:p>
            <a:r>
              <a:rPr lang="es-ES" sz="4000" dirty="0" smtClean="0"/>
              <a:t>Entre os públicos externos:</a:t>
            </a:r>
          </a:p>
          <a:p>
            <a:pPr>
              <a:buNone/>
            </a:pPr>
            <a:r>
              <a:rPr lang="es-ES" sz="4000" dirty="0" smtClean="0"/>
              <a:t>	-Conseguir a </a:t>
            </a:r>
            <a:r>
              <a:rPr lang="es-ES" sz="4000" b="1" dirty="0" err="1" smtClean="0"/>
              <a:t>presenza</a:t>
            </a:r>
            <a:r>
              <a:rPr lang="es-ES" sz="4000" b="1" dirty="0" smtClean="0"/>
              <a:t> da marca en todos os </a:t>
            </a:r>
            <a:r>
              <a:rPr lang="es-ES" sz="4000" b="1" dirty="0" err="1" smtClean="0"/>
              <a:t>produtos</a:t>
            </a:r>
            <a:r>
              <a:rPr lang="es-ES" sz="4000" b="1" dirty="0" smtClean="0"/>
              <a:t> e </a:t>
            </a:r>
            <a:r>
              <a:rPr lang="es-ES" sz="4000" b="1" dirty="0" err="1" smtClean="0"/>
              <a:t>servizos</a:t>
            </a:r>
            <a:r>
              <a:rPr lang="es-ES" sz="4000" b="1" dirty="0" smtClean="0"/>
              <a:t> </a:t>
            </a:r>
            <a:r>
              <a:rPr lang="es-ES" sz="4000" dirty="0" smtClean="0"/>
              <a:t>que se vendan, </a:t>
            </a:r>
            <a:r>
              <a:rPr lang="es-ES" sz="4000" dirty="0" err="1" smtClean="0"/>
              <a:t>distribúan</a:t>
            </a:r>
            <a:r>
              <a:rPr lang="es-ES" sz="4000" dirty="0" smtClean="0"/>
              <a:t> </a:t>
            </a:r>
            <a:r>
              <a:rPr lang="es-ES" sz="4000" dirty="0" err="1" smtClean="0"/>
              <a:t>ou</a:t>
            </a:r>
            <a:r>
              <a:rPr lang="es-ES" sz="4000" dirty="0" smtClean="0"/>
              <a:t> consuman no exterior.</a:t>
            </a:r>
          </a:p>
          <a:p>
            <a:pPr>
              <a:buNone/>
            </a:pPr>
            <a:r>
              <a:rPr lang="es-ES" sz="4000" dirty="0" smtClean="0"/>
              <a:t>	-Conseguir a </a:t>
            </a:r>
            <a:r>
              <a:rPr lang="es-ES" sz="4000" b="1" dirty="0" err="1" smtClean="0"/>
              <a:t>presenza</a:t>
            </a:r>
            <a:r>
              <a:rPr lang="es-ES" sz="4000" b="1" dirty="0" smtClean="0"/>
              <a:t> da marca en todos os </a:t>
            </a:r>
            <a:r>
              <a:rPr lang="es-ES" sz="4000" b="1" dirty="0" err="1" smtClean="0"/>
              <a:t>materiais</a:t>
            </a:r>
            <a:r>
              <a:rPr lang="es-ES" sz="4000" b="1" dirty="0" smtClean="0"/>
              <a:t> gráficos e </a:t>
            </a:r>
            <a:r>
              <a:rPr lang="es-ES" sz="4000" b="1" dirty="0" err="1" smtClean="0"/>
              <a:t>audiovisuais</a:t>
            </a:r>
            <a:r>
              <a:rPr lang="es-ES" sz="4000" b="1" dirty="0" smtClean="0"/>
              <a:t> </a:t>
            </a:r>
            <a:r>
              <a:rPr lang="es-ES" sz="4000" dirty="0" err="1" smtClean="0"/>
              <a:t>dirixidos</a:t>
            </a:r>
            <a:r>
              <a:rPr lang="es-ES" sz="4000" dirty="0" smtClean="0"/>
              <a:t> </a:t>
            </a:r>
            <a:r>
              <a:rPr lang="es-ES" sz="4000" dirty="0" err="1" smtClean="0"/>
              <a:t>aos</a:t>
            </a:r>
            <a:r>
              <a:rPr lang="es-ES" sz="4000" dirty="0" smtClean="0"/>
              <a:t> públicos externos. Vídeos, folletos, etc. de todas as </a:t>
            </a:r>
            <a:r>
              <a:rPr lang="es-ES" sz="4000" dirty="0" err="1" smtClean="0"/>
              <a:t>institucións</a:t>
            </a:r>
            <a:r>
              <a:rPr lang="es-ES" sz="4000" dirty="0" smtClean="0"/>
              <a:t> </a:t>
            </a:r>
            <a:r>
              <a:rPr lang="es-ES" sz="4000" dirty="0" err="1" smtClean="0"/>
              <a:t>locais</a:t>
            </a:r>
            <a:r>
              <a:rPr lang="es-ES" sz="4000" dirty="0" smtClean="0"/>
              <a:t>, así como </a:t>
            </a:r>
            <a:r>
              <a:rPr lang="es-ES" sz="4000" dirty="0" err="1" smtClean="0"/>
              <a:t>nas</a:t>
            </a:r>
            <a:r>
              <a:rPr lang="es-ES" sz="4000" dirty="0" smtClean="0"/>
              <a:t> webs </a:t>
            </a:r>
            <a:r>
              <a:rPr lang="es-ES" sz="4000" dirty="0" err="1" smtClean="0"/>
              <a:t>institucionais</a:t>
            </a:r>
            <a:r>
              <a:rPr lang="es-ES" sz="4000" dirty="0" smtClean="0"/>
              <a:t> e turísticas.</a:t>
            </a:r>
          </a:p>
          <a:p>
            <a:pPr>
              <a:buNone/>
            </a:pPr>
            <a:r>
              <a:rPr lang="es-ES" sz="4000" dirty="0" smtClean="0"/>
              <a:t>	-</a:t>
            </a:r>
            <a:r>
              <a:rPr lang="es-ES" sz="4000" b="1" dirty="0" smtClean="0"/>
              <a:t>Campaña publicitaria global, </a:t>
            </a:r>
            <a:r>
              <a:rPr lang="es-ES" sz="4000" b="1" dirty="0" err="1" smtClean="0"/>
              <a:t>aínda</a:t>
            </a:r>
            <a:r>
              <a:rPr lang="es-ES" sz="4000" b="1" dirty="0" smtClean="0"/>
              <a:t> que en gran parte turística</a:t>
            </a:r>
            <a:r>
              <a:rPr lang="es-ES" sz="4000" dirty="0" smtClean="0"/>
              <a:t>, </a:t>
            </a:r>
            <a:r>
              <a:rPr lang="es-ES" sz="4000" dirty="0" err="1" smtClean="0"/>
              <a:t>dirixida</a:t>
            </a:r>
            <a:r>
              <a:rPr lang="es-ES" sz="4000" dirty="0" smtClean="0"/>
              <a:t> a públicos externos.</a:t>
            </a:r>
          </a:p>
          <a:p>
            <a:endParaRPr lang="es-ES" sz="3600" dirty="0" smtClean="0">
              <a:solidFill>
                <a:srgbClr val="FF0000"/>
              </a:solidFill>
            </a:endParaRPr>
          </a:p>
          <a:p>
            <a:endParaRPr lang="es-ES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Oslo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71538" y="4857760"/>
            <a:ext cx="2071702" cy="928694"/>
          </a:xfrm>
        </p:spPr>
        <p:txBody>
          <a:bodyPr>
            <a:normAutofit/>
          </a:bodyPr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535785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6357950" y="2075629"/>
            <a:ext cx="2286016" cy="313932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pPr algn="ctr"/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“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Being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a </a:t>
            </a:r>
            <a:r>
              <a:rPr lang="es-ES" b="1" dirty="0" err="1" smtClean="0">
                <a:solidFill>
                  <a:schemeClr val="accent4">
                    <a:lumMod val="75000"/>
                  </a:schemeClr>
                </a:solidFill>
              </a:rPr>
              <a:t>pioneer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, Oslo has 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decided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to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skip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a logo and a slogan</a:t>
            </a:r>
          </a:p>
          <a:p>
            <a:pPr algn="ctr"/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branding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75000"/>
                  </a:schemeClr>
                </a:solidFill>
              </a:rPr>
              <a:t>purposes</a:t>
            </a:r>
            <a:r>
              <a:rPr lang="es-ES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We believe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actions speak louder than words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, and that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values are stronger than slogans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”</a:t>
            </a:r>
            <a:endParaRPr lang="es-ES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IAPH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71538" y="4857760"/>
            <a:ext cx="2071702" cy="928694"/>
          </a:xfrm>
        </p:spPr>
        <p:txBody>
          <a:bodyPr>
            <a:normAutofit/>
          </a:bodyPr>
          <a:lstStyle/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" y="620688"/>
            <a:ext cx="8956835" cy="55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1143000"/>
          </a:xfrm>
        </p:spPr>
        <p:txBody>
          <a:bodyPr>
            <a:normAutofit/>
          </a:bodyPr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Algunhas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campañas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2900354" cy="4525963"/>
          </a:xfrm>
        </p:spPr>
        <p:txBody>
          <a:bodyPr>
            <a:normAutofit lnSpcReduction="10000"/>
          </a:bodyPr>
          <a:lstStyle/>
          <a:p>
            <a:r>
              <a:rPr lang="es-ES" dirty="0" err="1" smtClean="0"/>
              <a:t>Aberto</a:t>
            </a:r>
            <a:r>
              <a:rPr lang="es-ES" dirty="0" smtClean="0"/>
              <a:t> por Obras</a:t>
            </a:r>
          </a:p>
          <a:p>
            <a:r>
              <a:rPr lang="es-ES" dirty="0" err="1" smtClean="0"/>
              <a:t>Mauritshuis</a:t>
            </a:r>
            <a:r>
              <a:rPr lang="es-ES" sz="1200" u="sng" dirty="0" smtClean="0">
                <a:hlinkClick r:id="rId2"/>
              </a:rPr>
              <a:t> https://www.mauritshuis.nl/en/discover/mauritshuis/masterpieces-from-the-mauritshuis/girl-with-a-pearl-earring-670/</a:t>
            </a:r>
            <a:endParaRPr lang="es-ES" sz="1200" dirty="0" smtClean="0"/>
          </a:p>
          <a:p>
            <a:r>
              <a:rPr lang="es-ES" dirty="0" smtClean="0"/>
              <a:t>NY </a:t>
            </a:r>
            <a:r>
              <a:rPr lang="es-ES" dirty="0" err="1" smtClean="0"/>
              <a:t>Museum</a:t>
            </a:r>
            <a:r>
              <a:rPr lang="es-ES" dirty="0" smtClean="0"/>
              <a:t> </a:t>
            </a:r>
            <a:r>
              <a:rPr lang="es-ES" sz="1200" u="sng" dirty="0" smtClean="0">
                <a:hlinkClick r:id="rId3"/>
              </a:rPr>
              <a:t>https://ny.racked.com/2007/11/28/7848997/billboards-ck-pretty-in-pink-t</a:t>
            </a:r>
            <a:r>
              <a:rPr lang="es-ES" sz="1200" dirty="0" smtClean="0"/>
              <a:t> </a:t>
            </a:r>
          </a:p>
          <a:p>
            <a:endParaRPr lang="es-ES" sz="1200" dirty="0" smtClean="0"/>
          </a:p>
          <a:p>
            <a:r>
              <a:rPr lang="es-ES" dirty="0" smtClean="0"/>
              <a:t>“Art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all</a:t>
            </a:r>
            <a:r>
              <a:rPr lang="es-ES" dirty="0" smtClean="0"/>
              <a:t>” </a:t>
            </a:r>
            <a:r>
              <a:rPr lang="es-ES" dirty="0" err="1" smtClean="0"/>
              <a:t>Museum</a:t>
            </a:r>
            <a:r>
              <a:rPr lang="es-ES" dirty="0" smtClean="0"/>
              <a:t> of Art of Baltimore</a:t>
            </a:r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pic>
        <p:nvPicPr>
          <p:cNvPr id="10" name="9 Imagen" descr="fundacion-amigos-del-museo-del-prado-street-corner-painting-spanish-medium-239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1500174"/>
            <a:ext cx="4381504" cy="3286128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4000497" y="5143513"/>
            <a:ext cx="4429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Campaña Fundación Amigos del Prado para a captación do fondos (</a:t>
            </a:r>
            <a:r>
              <a:rPr lang="es-ES" dirty="0" err="1" smtClean="0"/>
              <a:t>axencia</a:t>
            </a:r>
            <a:r>
              <a:rPr lang="es-ES" dirty="0" smtClean="0"/>
              <a:t> J. Walter Thompson Madrid). </a:t>
            </a:r>
            <a:r>
              <a:rPr lang="es-ES" dirty="0" err="1" smtClean="0"/>
              <a:t>Fonte</a:t>
            </a:r>
            <a:r>
              <a:rPr lang="es-ES" dirty="0" smtClean="0"/>
              <a:t>: JWT.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71612"/>
            <a:ext cx="5929354" cy="419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CuadroTexto"/>
          <p:cNvSpPr txBox="1"/>
          <p:nvPr/>
        </p:nvSpPr>
        <p:spPr>
          <a:xfrm>
            <a:off x="1643042" y="928670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Aldetalle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 Museo do Prado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268760"/>
            <a:ext cx="4895860" cy="425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977" y="336401"/>
            <a:ext cx="3073895" cy="302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CuadroTexto"/>
          <p:cNvSpPr txBox="1"/>
          <p:nvPr/>
        </p:nvSpPr>
        <p:spPr>
          <a:xfrm>
            <a:off x="3419872" y="260648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4000" b="1" dirty="0" err="1" smtClean="0">
                <a:latin typeface="Courier New" pitchFamily="49" charset="0"/>
                <a:cs typeface="Courier New" pitchFamily="49" charset="0"/>
              </a:rPr>
              <a:t>PezadoMes</a:t>
            </a:r>
            <a:endParaRPr lang="es-ES" sz="40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53587"/>
            <a:ext cx="3038076" cy="28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" name="8 Imagen" descr="huellacesar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45975"/>
            <a:ext cx="8286808" cy="5940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2 Imagen" descr="huellacesa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43566"/>
            <a:ext cx="9144000" cy="4770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2 Imagen" descr="Pulvinar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14290"/>
            <a:ext cx="5875200" cy="3857760"/>
          </a:xfrm>
          <a:prstGeom prst="rect">
            <a:avLst/>
          </a:prstGeom>
        </p:spPr>
      </p:pic>
      <p:pic>
        <p:nvPicPr>
          <p:cNvPr id="4" name="3 Imagen" descr="DSC_05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28934"/>
            <a:ext cx="4857752" cy="3217472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5643570" y="4000504"/>
            <a:ext cx="2804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Fonte</a:t>
            </a:r>
            <a:r>
              <a:rPr lang="es-ES" dirty="0" smtClean="0"/>
              <a:t>: tarragonaturisme.cat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357422" y="3286124"/>
            <a:ext cx="44291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 smtClean="0">
                <a:hlinkClick r:id="rId2"/>
              </a:rPr>
              <a:t>https://twitter.com/museodelprado/status/1059781538383101952</a:t>
            </a:r>
            <a:r>
              <a:rPr lang="es-ES" sz="1200" dirty="0" smtClean="0"/>
              <a:t> </a:t>
            </a:r>
            <a:endParaRPr lang="es-ES" sz="1200" dirty="0"/>
          </a:p>
        </p:txBody>
      </p:sp>
      <p:pic>
        <p:nvPicPr>
          <p:cNvPr id="4" name="3 Imagen" descr="obra comentada prad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3571876"/>
            <a:ext cx="3769743" cy="269612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57166"/>
            <a:ext cx="3286148" cy="277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14290"/>
            <a:ext cx="3070241" cy="30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Cultura e turismo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33750" cy="365125"/>
          </a:xfrm>
        </p:spPr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428597" y="1142983"/>
          <a:ext cx="8215369" cy="5072098"/>
        </p:xfrm>
        <a:graphic>
          <a:graphicData uri="http://schemas.openxmlformats.org/drawingml/2006/table">
            <a:tbl>
              <a:tblPr>
                <a:tableStyleId>{2A488322-F2BA-4B5B-9748-0D474271808F}</a:tableStyleId>
              </a:tblPr>
              <a:tblGrid>
                <a:gridCol w="785817"/>
                <a:gridCol w="2857520"/>
                <a:gridCol w="4572032"/>
              </a:tblGrid>
              <a:tr h="497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latin typeface="+mn-lt"/>
                          <a:cs typeface="Courier New" pitchFamily="49" charset="0"/>
                        </a:rPr>
                        <a:t>FASE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latin typeface="+mn-lt"/>
                          <a:cs typeface="Courier New" pitchFamily="49" charset="0"/>
                        </a:rPr>
                        <a:t>CULTURA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latin typeface="+mn-lt"/>
                          <a:cs typeface="Courier New" pitchFamily="49" charset="0"/>
                        </a:rPr>
                        <a:t>TURISMO CULTURAL</a:t>
                      </a:r>
                      <a:endParaRPr lang="es-ES" sz="1600" b="1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</a:tr>
              <a:tr h="1089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latin typeface="+mn-lt"/>
                          <a:cs typeface="Courier New" pitchFamily="49" charset="0"/>
                        </a:rPr>
                        <a:t>1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Cultura 1.0: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Cultura como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subproduto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do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crecemento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industrial</a:t>
                      </a:r>
                      <a:r>
                        <a:rPr lang="es-ES" sz="1600" b="1" dirty="0" smtClean="0">
                          <a:latin typeface="+mn-lt"/>
                          <a:cs typeface="Courier New" pitchFamily="49" charset="0"/>
                        </a:rPr>
                        <a:t>.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Turismo cultural 1.0</a:t>
                      </a:r>
                      <a:r>
                        <a:rPr lang="es-ES" sz="1600" b="1" dirty="0">
                          <a:latin typeface="+mn-lt"/>
                          <a:cs typeface="Courier New" pitchFamily="49" charset="0"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Grand Tour, consumo cultural por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unha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pequena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elite.</a:t>
                      </a:r>
                      <a:endParaRPr lang="es-ES" sz="16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</a:tr>
              <a:tr h="152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latin typeface="+mn-lt"/>
                          <a:cs typeface="Courier New" pitchFamily="49" charset="0"/>
                        </a:rPr>
                        <a:t>2</a:t>
                      </a:r>
                      <a:endParaRPr lang="es-ES" sz="1600" b="1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Cultura 2.0: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Cultura como industria. </a:t>
                      </a:r>
                      <a:endParaRPr lang="es-ES" sz="16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Turismo cultural 2.0: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Turismo cultural de masas.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Desenvolvemento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de recursos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culturais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como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atraccións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turísticas.</a:t>
                      </a:r>
                      <a:endParaRPr lang="es-ES" sz="16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</a:tr>
              <a:tr h="1960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latin typeface="+mn-lt"/>
                          <a:cs typeface="Courier New" pitchFamily="49" charset="0"/>
                        </a:rPr>
                        <a:t>3</a:t>
                      </a:r>
                      <a:endParaRPr lang="es-ES" sz="1600" b="1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Cultura 3.0: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Cultura como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fonte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de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novo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/s valor/es.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u="sng" dirty="0">
                          <a:latin typeface="+mn-lt"/>
                          <a:cs typeface="Courier New" pitchFamily="49" charset="0"/>
                        </a:rPr>
                        <a:t>Turismo cultural 3.0: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Cultura como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unha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 plataforma de valor para o turismo (e viceversa), incrementando a integración do turismo e a vida </a:t>
                      </a:r>
                      <a:r>
                        <a:rPr lang="es-ES" sz="1600" b="0" dirty="0" err="1">
                          <a:latin typeface="+mn-lt"/>
                          <a:cs typeface="Courier New" pitchFamily="49" charset="0"/>
                        </a:rPr>
                        <a:t>cotiá</a:t>
                      </a:r>
                      <a:r>
                        <a:rPr lang="es-ES" sz="1600" b="0" dirty="0">
                          <a:latin typeface="+mn-lt"/>
                          <a:cs typeface="Courier New" pitchFamily="49" charset="0"/>
                        </a:rPr>
                        <a:t>.</a:t>
                      </a:r>
                      <a:endParaRPr lang="es-ES" sz="16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Courier New" pitchFamily="49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uario\AppData\Local\Microsoft\Windows\INetCache\IE\SLK1NGV5\1473860077_instagram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788" y="5373216"/>
            <a:ext cx="1095332" cy="648071"/>
          </a:xfrm>
          <a:prstGeom prst="rect">
            <a:avLst/>
          </a:prstGeom>
          <a:noFill/>
        </p:spPr>
      </p:pic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021288"/>
            <a:ext cx="2895600" cy="700187"/>
          </a:xfrm>
        </p:spPr>
        <p:txBody>
          <a:bodyPr/>
          <a:lstStyle/>
          <a:p>
            <a:r>
              <a:rPr lang="es-ES" sz="14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4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4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4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520" y="4653136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Noticia completa:</a:t>
            </a:r>
          </a:p>
          <a:p>
            <a:r>
              <a:rPr lang="es-ES" sz="1400" u="sng" dirty="0" smtClean="0">
                <a:hlinkClick r:id="rId3"/>
              </a:rPr>
              <a:t>https://www.vinetur.com/2017072929037/els-castellers-de-vilafranca-y-la-do-penedes-juntos-en-las-redes-sociales.html</a:t>
            </a:r>
            <a:endParaRPr lang="es-ES" sz="1400" u="sng" dirty="0" smtClean="0"/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131" y="620688"/>
            <a:ext cx="5886053" cy="3903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444208" y="620688"/>
            <a:ext cx="23762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La DO </a:t>
            </a:r>
            <a:r>
              <a:rPr lang="es-ES" b="1" dirty="0" err="1" smtClean="0"/>
              <a:t>Penedès</a:t>
            </a:r>
            <a:r>
              <a:rPr lang="es-ES" b="1" dirty="0" smtClean="0"/>
              <a:t> y los </a:t>
            </a:r>
            <a:r>
              <a:rPr lang="es-ES" b="1" dirty="0" err="1" smtClean="0"/>
              <a:t>Castellers</a:t>
            </a:r>
            <a:r>
              <a:rPr lang="es-ES" b="1" dirty="0" smtClean="0"/>
              <a:t> de </a:t>
            </a:r>
            <a:r>
              <a:rPr lang="es-ES" b="1" dirty="0" err="1" smtClean="0"/>
              <a:t>Vilafranca</a:t>
            </a:r>
            <a:r>
              <a:rPr lang="es-ES" b="1" dirty="0" smtClean="0"/>
              <a:t> </a:t>
            </a:r>
            <a:r>
              <a:rPr lang="es-ES" dirty="0" smtClean="0"/>
              <a:t>han iniciado una campaña en las redes sociales, para promocionar las "</a:t>
            </a:r>
            <a:r>
              <a:rPr lang="es-ES" dirty="0" err="1" smtClean="0"/>
              <a:t>diades</a:t>
            </a:r>
            <a:r>
              <a:rPr lang="es-ES" dirty="0" smtClean="0"/>
              <a:t>" donde participa la "colla" de </a:t>
            </a:r>
            <a:r>
              <a:rPr lang="es-ES" dirty="0" err="1" smtClean="0"/>
              <a:t>Vilafranca</a:t>
            </a:r>
            <a:r>
              <a:rPr lang="es-ES" dirty="0" smtClean="0"/>
              <a:t> esta temporada. Con el objetivo </a:t>
            </a:r>
            <a:r>
              <a:rPr lang="es-ES" b="1" dirty="0" smtClean="0"/>
              <a:t>de fomentar la presencia de "</a:t>
            </a:r>
            <a:r>
              <a:rPr lang="es-ES" b="1" dirty="0" err="1" smtClean="0"/>
              <a:t>castellers</a:t>
            </a:r>
            <a:r>
              <a:rPr lang="es-ES" b="1" dirty="0" smtClean="0"/>
              <a:t>" y</a:t>
            </a:r>
            <a:r>
              <a:rPr lang="es-ES" dirty="0" smtClean="0"/>
              <a:t> </a:t>
            </a:r>
            <a:r>
              <a:rPr lang="es-ES" b="1" dirty="0" smtClean="0"/>
              <a:t>aficionados</a:t>
            </a:r>
            <a:r>
              <a:rPr lang="es-ES" dirty="0" smtClean="0"/>
              <a:t>, se pretende </a:t>
            </a:r>
            <a:r>
              <a:rPr lang="es-ES" b="1" dirty="0" smtClean="0"/>
              <a:t>crear notoriedad y interacción en las redes, mediante concursos, preguntas y fotografías”</a:t>
            </a:r>
            <a:endParaRPr lang="es-ES" b="1" dirty="0"/>
          </a:p>
        </p:txBody>
      </p:sp>
      <p:pic>
        <p:nvPicPr>
          <p:cNvPr id="1028" name="Picture 4" descr="C:\Users\Usuario\AppData\Local\Microsoft\Windows\INetCache\IE\D8091885\facebook_logo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827" y="5445224"/>
            <a:ext cx="449189" cy="449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Marcador de contenido" descr="DSC_03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6775999" cy="5619678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715140" y="1785926"/>
            <a:ext cx="2428860" cy="1714512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AEPC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5 Imagen" descr="aepc logo slogan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5208" y="5645150"/>
            <a:ext cx="2577386" cy="71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AEPC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928662" y="1142984"/>
            <a:ext cx="7286676" cy="485778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s-ES" sz="4400" b="1" dirty="0" smtClean="0"/>
              <a:t>Decisión (UE) 2017/864 del Parlamento Europeo y del Consejo, de 17 de mayo de 2017, relativa a un Año Europeo del Patrimonio Cultural (2018)</a:t>
            </a:r>
            <a:endParaRPr lang="es-ES" sz="4400" dirty="0" smtClean="0"/>
          </a:p>
          <a:p>
            <a:pPr>
              <a:buNone/>
            </a:pPr>
            <a:endParaRPr lang="es-ES" sz="4400" dirty="0" smtClean="0"/>
          </a:p>
          <a:p>
            <a:pPr>
              <a:buNone/>
            </a:pPr>
            <a:r>
              <a:rPr lang="es-ES" sz="4400" dirty="0" smtClean="0"/>
              <a:t>“(5) El </a:t>
            </a:r>
            <a:r>
              <a:rPr lang="es-ES" sz="4400" b="1" dirty="0" smtClean="0"/>
              <a:t>patrimonio cultural </a:t>
            </a:r>
            <a:r>
              <a:rPr lang="es-ES" sz="4400" dirty="0" smtClean="0"/>
              <a:t>es de </a:t>
            </a:r>
            <a:r>
              <a:rPr lang="es-ES" sz="4400" b="1" dirty="0" smtClean="0"/>
              <a:t>gran valor </a:t>
            </a:r>
            <a:r>
              <a:rPr lang="es-ES" sz="4400" dirty="0" smtClean="0"/>
              <a:t>para la sociedad europea desde un </a:t>
            </a:r>
            <a:r>
              <a:rPr lang="es-ES" sz="4400" b="1" dirty="0" smtClean="0"/>
              <a:t>punto de vista cultural, medioambiental, social y económico</a:t>
            </a:r>
            <a:r>
              <a:rPr lang="es-ES" sz="4400" dirty="0" smtClean="0"/>
              <a:t>. Así pues, su gestión sostenible constituye una opción estratégica para el siglo XXI, como destacó el Consejo en sus conclusiones de 21 de mayo de 2014 (3)</a:t>
            </a:r>
            <a:r>
              <a:rPr lang="es-ES" sz="4400" b="1" dirty="0" smtClean="0"/>
              <a:t>. La contribución del patrimonio cultural a la creación de valor, la capacitación y el empleo, y la calidad de vida </a:t>
            </a:r>
            <a:r>
              <a:rPr lang="es-ES" sz="4400" b="1" u="sng" dirty="0" smtClean="0"/>
              <a:t>está subestimada</a:t>
            </a:r>
            <a:r>
              <a:rPr lang="es-ES" sz="4400" u="sng" dirty="0" smtClean="0"/>
              <a:t>.”</a:t>
            </a:r>
          </a:p>
          <a:p>
            <a:pPr>
              <a:buNone/>
            </a:pPr>
            <a:endParaRPr lang="es-ES" sz="4400" dirty="0" smtClean="0"/>
          </a:p>
          <a:p>
            <a:pPr>
              <a:buNone/>
            </a:pPr>
            <a:r>
              <a:rPr lang="es-ES" u="sng" dirty="0" smtClean="0">
                <a:hlinkClick r:id="rId2"/>
              </a:rPr>
              <a:t>https://www.boe.es/buscar/doc.php?id=DOUE-L-2017-80982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 COMUNICACIÓN NO AEPC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65127"/>
          </a:xfrm>
        </p:spPr>
        <p:txBody>
          <a:bodyPr>
            <a:normAutofit/>
          </a:bodyPr>
          <a:lstStyle/>
          <a:p>
            <a:r>
              <a:rPr lang="es-ES" dirty="0" smtClean="0"/>
              <a:t>OBXECTIVO XERAL DO AEPC</a:t>
            </a:r>
            <a:endParaRPr lang="es-ES" dirty="0"/>
          </a:p>
        </p:txBody>
      </p:sp>
      <p:sp>
        <p:nvSpPr>
          <p:cNvPr id="6" name="2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3362" cy="1897067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Animar a </a:t>
            </a:r>
            <a:r>
              <a:rPr lang="es-ES" dirty="0" err="1" smtClean="0"/>
              <a:t>máis</a:t>
            </a:r>
            <a:r>
              <a:rPr lang="es-ES" dirty="0" smtClean="0"/>
              <a:t> </a:t>
            </a:r>
            <a:r>
              <a:rPr lang="es-ES" dirty="0" err="1" smtClean="0"/>
              <a:t>persoas</a:t>
            </a:r>
            <a:r>
              <a:rPr lang="es-ES" dirty="0" smtClean="0"/>
              <a:t> a descubrir e comprometerse </a:t>
            </a:r>
            <a:r>
              <a:rPr lang="es-ES" dirty="0" err="1" smtClean="0"/>
              <a:t>co</a:t>
            </a:r>
            <a:r>
              <a:rPr lang="es-ES" dirty="0" smtClean="0"/>
              <a:t> patrimonio cultural europeo e a reforzar o </a:t>
            </a:r>
            <a:r>
              <a:rPr lang="es-ES" dirty="0" err="1" smtClean="0"/>
              <a:t>sentimento</a:t>
            </a:r>
            <a:r>
              <a:rPr lang="es-ES" dirty="0" smtClean="0"/>
              <a:t> de </a:t>
            </a:r>
            <a:r>
              <a:rPr lang="es-ES" dirty="0" err="1" smtClean="0"/>
              <a:t>pertenza</a:t>
            </a:r>
            <a:r>
              <a:rPr lang="es-ES" dirty="0" smtClean="0"/>
              <a:t> a un </a:t>
            </a:r>
            <a:r>
              <a:rPr lang="es-ES" dirty="0" err="1" smtClean="0"/>
              <a:t>espazo</a:t>
            </a:r>
            <a:r>
              <a:rPr lang="es-ES" dirty="0" smtClean="0"/>
              <a:t> europeo común.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OBXECTIVOS ESPECÍFICOS COMUNICACIÓN</a:t>
            </a:r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4521"/>
          </a:xfrm>
        </p:spPr>
        <p:txBody>
          <a:bodyPr>
            <a:normAutofit fontScale="85000" lnSpcReduction="20000"/>
          </a:bodyPr>
          <a:lstStyle/>
          <a:p>
            <a:r>
              <a:rPr lang="es-ES" sz="2600" dirty="0" smtClean="0"/>
              <a:t>Educar e fomentar o </a:t>
            </a:r>
            <a:r>
              <a:rPr lang="es-ES" sz="2600" dirty="0" err="1" smtClean="0"/>
              <a:t>coñecemento</a:t>
            </a:r>
            <a:r>
              <a:rPr lang="es-ES" sz="2600" dirty="0" smtClean="0"/>
              <a:t> </a:t>
            </a:r>
            <a:r>
              <a:rPr lang="es-ES" sz="2600" dirty="0" err="1" smtClean="0"/>
              <a:t>arredor</a:t>
            </a:r>
            <a:r>
              <a:rPr lang="es-ES" sz="2600" dirty="0" smtClean="0"/>
              <a:t> do patrimonio cultural europeo.</a:t>
            </a:r>
          </a:p>
          <a:p>
            <a:r>
              <a:rPr lang="es-ES" sz="2600" dirty="0" err="1" smtClean="0"/>
              <a:t>Xerar</a:t>
            </a:r>
            <a:r>
              <a:rPr lang="es-ES" sz="2600" dirty="0" smtClean="0"/>
              <a:t> un </a:t>
            </a:r>
            <a:r>
              <a:rPr lang="es-ES" sz="2600" dirty="0" err="1" smtClean="0"/>
              <a:t>sentimento</a:t>
            </a:r>
            <a:r>
              <a:rPr lang="es-ES" sz="2600" dirty="0" smtClean="0"/>
              <a:t> de </a:t>
            </a:r>
            <a:r>
              <a:rPr lang="es-ES" sz="2600" dirty="0" err="1" smtClean="0"/>
              <a:t>responsabilidade</a:t>
            </a:r>
            <a:r>
              <a:rPr lang="es-ES" sz="2600" dirty="0" smtClean="0"/>
              <a:t> polo </a:t>
            </a:r>
            <a:r>
              <a:rPr lang="es-ES" sz="2600" dirty="0" err="1" smtClean="0"/>
              <a:t>enriquecemento</a:t>
            </a:r>
            <a:r>
              <a:rPr lang="es-ES" sz="2600" dirty="0" smtClean="0"/>
              <a:t> do patrimonio para futuras </a:t>
            </a:r>
            <a:r>
              <a:rPr lang="es-ES" sz="2600" dirty="0" err="1" smtClean="0"/>
              <a:t>xeracións</a:t>
            </a:r>
            <a:r>
              <a:rPr lang="es-ES" sz="2600" dirty="0" smtClean="0"/>
              <a:t> mediante a prevención </a:t>
            </a:r>
            <a:r>
              <a:rPr lang="es-ES" sz="2600" dirty="0" err="1" smtClean="0"/>
              <a:t>ou</a:t>
            </a:r>
            <a:r>
              <a:rPr lang="es-ES" sz="2600" dirty="0" smtClean="0"/>
              <a:t> a creación.</a:t>
            </a:r>
          </a:p>
          <a:p>
            <a:r>
              <a:rPr lang="es-ES" sz="2600" dirty="0" smtClean="0"/>
              <a:t>Entender o patrimonio cultural europeo como una </a:t>
            </a:r>
            <a:r>
              <a:rPr lang="es-ES" sz="2600" dirty="0" err="1" smtClean="0"/>
              <a:t>oportunidade</a:t>
            </a:r>
            <a:r>
              <a:rPr lang="es-ES" sz="2600" dirty="0" smtClean="0"/>
              <a:t> social e económica, e ensálzalo como importante recurso común.</a:t>
            </a:r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9 Imagen" descr="from_at_intangible_cultural_heritage_art_and_traditio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929087"/>
            <a:ext cx="3428992" cy="228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Campaña de comunicación do AEPC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65127"/>
          </a:xfrm>
        </p:spPr>
        <p:txBody>
          <a:bodyPr>
            <a:normAutofit/>
          </a:bodyPr>
          <a:lstStyle/>
          <a:p>
            <a:r>
              <a:rPr lang="es-ES" dirty="0" smtClean="0"/>
              <a:t>OBXECTIVO DA CAMPAÑA</a:t>
            </a:r>
            <a:endParaRPr lang="es-ES" dirty="0"/>
          </a:p>
        </p:txBody>
      </p:sp>
      <p:sp>
        <p:nvSpPr>
          <p:cNvPr id="6" name="2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3362" cy="4254521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/>
              <a:t>O </a:t>
            </a:r>
            <a:r>
              <a:rPr lang="es-ES" dirty="0" err="1" smtClean="0"/>
              <a:t>obxectivo</a:t>
            </a:r>
            <a:r>
              <a:rPr lang="es-ES" dirty="0" smtClean="0"/>
              <a:t> da campaña é </a:t>
            </a:r>
            <a:r>
              <a:rPr lang="es-ES" b="1" dirty="0" smtClean="0"/>
              <a:t>concienciar</a:t>
            </a:r>
            <a:r>
              <a:rPr lang="es-ES" dirty="0" smtClean="0"/>
              <a:t> sobre a contribución e repercusión positiva do patrimonio cultural europeo á economía, a </a:t>
            </a:r>
            <a:r>
              <a:rPr lang="es-ES" dirty="0" err="1" smtClean="0"/>
              <a:t>sociedade</a:t>
            </a:r>
            <a:r>
              <a:rPr lang="es-ES" dirty="0" smtClean="0"/>
              <a:t>, o turismo, o </a:t>
            </a:r>
            <a:r>
              <a:rPr lang="es-ES" dirty="0" err="1" smtClean="0"/>
              <a:t>emprego</a:t>
            </a:r>
            <a:r>
              <a:rPr lang="es-ES" dirty="0" smtClean="0"/>
              <a:t>, as relación con </a:t>
            </a:r>
            <a:r>
              <a:rPr lang="es-ES" dirty="0" err="1" smtClean="0"/>
              <a:t>terceiros</a:t>
            </a:r>
            <a:r>
              <a:rPr lang="es-ES" dirty="0" smtClean="0"/>
              <a:t> países, a </a:t>
            </a:r>
            <a:r>
              <a:rPr lang="es-ES" dirty="0" err="1" smtClean="0"/>
              <a:t>diversidade</a:t>
            </a:r>
            <a:r>
              <a:rPr lang="es-ES" dirty="0" smtClean="0"/>
              <a:t> </a:t>
            </a:r>
            <a:r>
              <a:rPr lang="es-ES" dirty="0" err="1" smtClean="0"/>
              <a:t>cuyltural</a:t>
            </a:r>
            <a:r>
              <a:rPr lang="es-ES" dirty="0" smtClean="0"/>
              <a:t>, a inclusión social e o diálogo intercultural.</a:t>
            </a:r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O principal slogan é: </a:t>
            </a:r>
            <a:r>
              <a:rPr lang="es-ES" b="1" i="1" dirty="0" smtClean="0"/>
              <a:t>O </a:t>
            </a:r>
            <a:r>
              <a:rPr lang="es-ES" b="1" i="1" dirty="0" err="1" smtClean="0"/>
              <a:t>noso</a:t>
            </a:r>
            <a:r>
              <a:rPr lang="es-ES" b="1" i="1" dirty="0" smtClean="0"/>
              <a:t> patrimonio, </a:t>
            </a:r>
            <a:r>
              <a:rPr lang="es-ES" b="1" i="1" dirty="0" err="1" smtClean="0"/>
              <a:t>onde</a:t>
            </a:r>
            <a:r>
              <a:rPr lang="es-ES" b="1" i="1" dirty="0" smtClean="0"/>
              <a:t> o pasado se </a:t>
            </a:r>
            <a:r>
              <a:rPr lang="es-ES" b="1" i="1" dirty="0" err="1" smtClean="0"/>
              <a:t>atopa</a:t>
            </a:r>
            <a:r>
              <a:rPr lang="es-ES" b="1" i="1" dirty="0" smtClean="0"/>
              <a:t> </a:t>
            </a:r>
            <a:r>
              <a:rPr lang="es-ES" b="1" i="1" dirty="0" err="1" smtClean="0"/>
              <a:t>co</a:t>
            </a:r>
            <a:r>
              <a:rPr lang="es-ES" b="1" i="1" dirty="0" smtClean="0"/>
              <a:t> futuro</a:t>
            </a:r>
            <a:r>
              <a:rPr lang="es-ES" i="1" dirty="0" smtClean="0"/>
              <a:t> </a:t>
            </a:r>
            <a:r>
              <a:rPr lang="es-ES" dirty="0" smtClean="0"/>
              <a:t>(</a:t>
            </a:r>
            <a:r>
              <a:rPr lang="es-ES" i="1" dirty="0" err="1" smtClean="0"/>
              <a:t>Our</a:t>
            </a:r>
            <a:r>
              <a:rPr lang="es-ES" i="1" dirty="0" smtClean="0"/>
              <a:t> </a:t>
            </a:r>
            <a:r>
              <a:rPr lang="es-ES" i="1" dirty="0" err="1" smtClean="0"/>
              <a:t>heritage</a:t>
            </a:r>
            <a:r>
              <a:rPr lang="es-ES" i="1" dirty="0" smtClean="0"/>
              <a:t>. </a:t>
            </a:r>
            <a:r>
              <a:rPr lang="es-ES" i="1" dirty="0" err="1" smtClean="0"/>
              <a:t>Where</a:t>
            </a:r>
            <a:r>
              <a:rPr lang="es-ES" i="1" dirty="0" smtClean="0"/>
              <a:t> </a:t>
            </a:r>
            <a:r>
              <a:rPr lang="es-ES" i="1" dirty="0" err="1" smtClean="0"/>
              <a:t>the</a:t>
            </a:r>
            <a:r>
              <a:rPr lang="es-ES" i="1" dirty="0" smtClean="0"/>
              <a:t> </a:t>
            </a:r>
            <a:r>
              <a:rPr lang="es-ES" i="1" dirty="0" err="1" smtClean="0"/>
              <a:t>past</a:t>
            </a:r>
            <a:r>
              <a:rPr lang="es-ES" i="1" dirty="0" smtClean="0"/>
              <a:t> </a:t>
            </a:r>
            <a:r>
              <a:rPr lang="es-ES" i="1" dirty="0" err="1" smtClean="0"/>
              <a:t>meets</a:t>
            </a:r>
            <a:r>
              <a:rPr lang="es-ES" i="1" dirty="0" smtClean="0"/>
              <a:t> </a:t>
            </a:r>
            <a:r>
              <a:rPr lang="es-ES" i="1" dirty="0" err="1" smtClean="0"/>
              <a:t>the</a:t>
            </a:r>
            <a:r>
              <a:rPr lang="es-ES" i="1" dirty="0" smtClean="0"/>
              <a:t> </a:t>
            </a:r>
            <a:r>
              <a:rPr lang="es-ES" i="1" dirty="0" err="1" smtClean="0"/>
              <a:t>future</a:t>
            </a:r>
            <a:r>
              <a:rPr lang="es-ES" dirty="0" smtClean="0"/>
              <a:t>).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639762"/>
          </a:xfrm>
        </p:spPr>
        <p:txBody>
          <a:bodyPr>
            <a:normAutofit/>
          </a:bodyPr>
          <a:lstStyle/>
          <a:p>
            <a:r>
              <a:rPr lang="es-ES" dirty="0" smtClean="0"/>
              <a:t>MATERIAIS</a:t>
            </a:r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4521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Logos</a:t>
            </a:r>
          </a:p>
          <a:p>
            <a:r>
              <a:rPr lang="es-ES" dirty="0" err="1" smtClean="0"/>
              <a:t>Materiais</a:t>
            </a:r>
            <a:r>
              <a:rPr lang="es-ES" dirty="0" smtClean="0"/>
              <a:t> para documentación: plantillas Word, </a:t>
            </a:r>
            <a:r>
              <a:rPr lang="es-ES" dirty="0" err="1" smtClean="0"/>
              <a:t>powerpoint</a:t>
            </a:r>
            <a:endParaRPr lang="es-ES" dirty="0" smtClean="0"/>
          </a:p>
          <a:p>
            <a:r>
              <a:rPr lang="es-ES" dirty="0" smtClean="0"/>
              <a:t>Vídeos, poster, </a:t>
            </a:r>
            <a:r>
              <a:rPr lang="es-ES" dirty="0" err="1" smtClean="0"/>
              <a:t>rollup</a:t>
            </a:r>
            <a:r>
              <a:rPr lang="es-ES" dirty="0" smtClean="0"/>
              <a:t>, material </a:t>
            </a:r>
            <a:r>
              <a:rPr lang="es-ES" dirty="0" err="1" smtClean="0"/>
              <a:t>redaccional</a:t>
            </a:r>
            <a:r>
              <a:rPr lang="es-ES" dirty="0" smtClean="0"/>
              <a:t> (folletos, fichas técnicas coas iniciativas europeas).</a:t>
            </a:r>
          </a:p>
          <a:p>
            <a:r>
              <a:rPr lang="es-ES" dirty="0" smtClean="0"/>
              <a:t>Posibilidad de </a:t>
            </a:r>
            <a:r>
              <a:rPr lang="es-ES" b="1" dirty="0" smtClean="0"/>
              <a:t>involucrarse solicitando o uso da etiqueta en </a:t>
            </a:r>
            <a:r>
              <a:rPr lang="es-ES" b="1" dirty="0" err="1" smtClean="0"/>
              <a:t>accións</a:t>
            </a:r>
            <a:r>
              <a:rPr lang="es-ES" b="1" dirty="0" smtClean="0"/>
              <a:t> propias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143000"/>
          </a:xfrm>
        </p:spPr>
        <p:txBody>
          <a:bodyPr>
            <a:normAutofit/>
          </a:bodyPr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MuseumWeek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714876" y="178592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hlinkClick r:id="rId2"/>
              </a:rPr>
              <a:t>http://museum-week.org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9" name="8 Imagen" descr="Facebook-Cover-MuseumWeek_2018_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43182"/>
            <a:ext cx="9144000" cy="3384852"/>
          </a:xfrm>
          <a:prstGeom prst="rect">
            <a:avLst/>
          </a:prstGeom>
        </p:spPr>
      </p:pic>
      <p:pic>
        <p:nvPicPr>
          <p:cNvPr id="1026" name="Picture 2" descr="C:\Users\Patri\Downloads\logoM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071546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1143000"/>
          </a:xfrm>
        </p:spPr>
        <p:txBody>
          <a:bodyPr>
            <a:normAutofit/>
          </a:bodyPr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Aproveitar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colaboracións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>
          <a:xfrm>
            <a:off x="457200" y="1855365"/>
            <a:ext cx="3471858" cy="4525963"/>
          </a:xfrm>
        </p:spPr>
        <p:txBody>
          <a:bodyPr>
            <a:normAutofit/>
          </a:bodyPr>
          <a:lstStyle/>
          <a:p>
            <a:r>
              <a:rPr lang="es-ES" dirty="0" err="1" smtClean="0"/>
              <a:t>Traballo</a:t>
            </a:r>
            <a:r>
              <a:rPr lang="es-ES" dirty="0" smtClean="0"/>
              <a:t> en rede</a:t>
            </a:r>
          </a:p>
          <a:p>
            <a:pPr>
              <a:buNone/>
            </a:pPr>
            <a:r>
              <a:rPr lang="es-ES" dirty="0" smtClean="0"/>
              <a:t>-</a:t>
            </a:r>
            <a:r>
              <a:rPr lang="es-ES" sz="2000" dirty="0" smtClean="0"/>
              <a:t>Redes de </a:t>
            </a:r>
            <a:r>
              <a:rPr lang="es-ES" sz="2000" dirty="0" err="1" smtClean="0"/>
              <a:t>Cidades</a:t>
            </a:r>
            <a:r>
              <a:rPr lang="es-ES" sz="2000" dirty="0" smtClean="0"/>
              <a:t> </a:t>
            </a:r>
          </a:p>
          <a:p>
            <a:pPr>
              <a:buNone/>
            </a:pPr>
            <a:r>
              <a:rPr lang="es-ES" sz="2000" dirty="0" smtClean="0"/>
              <a:t>	</a:t>
            </a:r>
            <a:r>
              <a:rPr lang="es-ES" sz="2000" dirty="0" err="1" smtClean="0"/>
              <a:t>Cidades</a:t>
            </a:r>
            <a:r>
              <a:rPr lang="es-ES" sz="2000" dirty="0" smtClean="0"/>
              <a:t> Creativas da Unesco</a:t>
            </a:r>
          </a:p>
          <a:p>
            <a:pPr>
              <a:buNone/>
            </a:pPr>
            <a:r>
              <a:rPr lang="es-ES" sz="2000" dirty="0" smtClean="0"/>
              <a:t>	</a:t>
            </a:r>
            <a:r>
              <a:rPr lang="es-ES" sz="2000" dirty="0" err="1" smtClean="0"/>
              <a:t>Cidades</a:t>
            </a:r>
            <a:r>
              <a:rPr lang="es-ES" sz="2000" dirty="0" smtClean="0"/>
              <a:t> Patrimonio Mundial</a:t>
            </a:r>
          </a:p>
          <a:p>
            <a:pPr>
              <a:buNone/>
            </a:pPr>
            <a:r>
              <a:rPr lang="es-ES" sz="1600" dirty="0" smtClean="0"/>
              <a:t> </a:t>
            </a:r>
            <a:r>
              <a:rPr lang="es-ES" sz="1600" u="sng" dirty="0" smtClean="0">
                <a:hlinkClick r:id="rId2"/>
              </a:rPr>
              <a:t>www.visiteuworldheritage.com</a:t>
            </a:r>
            <a:endParaRPr lang="es-ES" sz="1600" dirty="0" smtClean="0"/>
          </a:p>
          <a:p>
            <a:pPr>
              <a:buNone/>
            </a:pPr>
            <a:r>
              <a:rPr lang="es-ES" sz="2000" dirty="0" smtClean="0"/>
              <a:t>-</a:t>
            </a:r>
            <a:r>
              <a:rPr lang="es-ES" sz="2000" dirty="0" err="1" smtClean="0"/>
              <a:t>Asociacións</a:t>
            </a:r>
            <a:r>
              <a:rPr lang="es-ES" sz="1600" u="sng" dirty="0" smtClean="0">
                <a:hlinkClick r:id="rId3"/>
              </a:rPr>
              <a:t> https://www.hispanianostra.org/juntos-por-2018/juntos-por-el-toque-manual-de-campanas</a:t>
            </a:r>
            <a:endParaRPr lang="es-ES" sz="1600" u="sng" dirty="0" smtClean="0"/>
          </a:p>
          <a:p>
            <a:pPr>
              <a:buNone/>
            </a:pPr>
            <a:r>
              <a:rPr lang="es-ES" sz="1600" dirty="0" smtClean="0"/>
              <a:t>-</a:t>
            </a:r>
            <a:r>
              <a:rPr lang="es-ES" sz="2000" dirty="0" smtClean="0"/>
              <a:t>Días </a:t>
            </a:r>
            <a:r>
              <a:rPr lang="es-ES" sz="2000" dirty="0" err="1" smtClean="0"/>
              <a:t>internacionais</a:t>
            </a: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071678"/>
            <a:ext cx="4509314" cy="307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11354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Comunicación e 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financiamento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: Novas formas de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mecenado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8596" y="2285992"/>
            <a:ext cx="8215370" cy="4071966"/>
          </a:xfrm>
        </p:spPr>
        <p:txBody>
          <a:bodyPr>
            <a:normAutofit fontScale="62500" lnSpcReduction="20000"/>
          </a:bodyPr>
          <a:lstStyle/>
          <a:p>
            <a:r>
              <a:rPr lang="es-ES" sz="5100" dirty="0" smtClean="0"/>
              <a:t>Patrocinios</a:t>
            </a:r>
          </a:p>
          <a:p>
            <a:r>
              <a:rPr lang="es-ES" sz="5100" dirty="0" err="1" smtClean="0"/>
              <a:t>Doazóns</a:t>
            </a:r>
            <a:endParaRPr lang="es-ES" sz="5100" dirty="0" smtClean="0"/>
          </a:p>
          <a:p>
            <a:r>
              <a:rPr lang="es-ES" sz="5100" dirty="0" err="1" smtClean="0"/>
              <a:t>Crowdfunding</a:t>
            </a:r>
            <a:endParaRPr lang="es-ES" sz="5100" dirty="0" smtClean="0"/>
          </a:p>
          <a:p>
            <a:r>
              <a:rPr lang="es-ES" sz="5100" dirty="0" err="1" smtClean="0"/>
              <a:t>Matchfunding</a:t>
            </a:r>
            <a:endParaRPr lang="es-ES" sz="5100" dirty="0" smtClean="0"/>
          </a:p>
          <a:p>
            <a:pPr>
              <a:buNone/>
            </a:pPr>
            <a:endParaRPr lang="es-ES" sz="3500" dirty="0" smtClean="0"/>
          </a:p>
          <a:p>
            <a:pPr>
              <a:buNone/>
            </a:pPr>
            <a:endParaRPr lang="es-ES" sz="2900" dirty="0" smtClean="0"/>
          </a:p>
          <a:p>
            <a:pPr>
              <a:buNone/>
            </a:pPr>
            <a:r>
              <a:rPr lang="es-ES" sz="2900" dirty="0" err="1" smtClean="0"/>
              <a:t>Exemplos</a:t>
            </a:r>
            <a:r>
              <a:rPr lang="es-ES" sz="2900" dirty="0" smtClean="0"/>
              <a:t> </a:t>
            </a:r>
            <a:r>
              <a:rPr lang="es-ES" sz="2900" dirty="0" err="1" smtClean="0"/>
              <a:t>crowdfunding</a:t>
            </a:r>
            <a:r>
              <a:rPr lang="es-ES" sz="2900" dirty="0" smtClean="0"/>
              <a:t>:</a:t>
            </a:r>
          </a:p>
          <a:p>
            <a:pPr>
              <a:buNone/>
            </a:pPr>
            <a:r>
              <a:rPr lang="es-ES" sz="2900" dirty="0" smtClean="0"/>
              <a:t>-Documental Diáspora en </a:t>
            </a:r>
            <a:r>
              <a:rPr lang="es-ES" sz="2900" dirty="0" err="1" smtClean="0"/>
              <a:t>Verkami</a:t>
            </a:r>
            <a:r>
              <a:rPr lang="es-ES" sz="2900" dirty="0" smtClean="0"/>
              <a:t>:</a:t>
            </a:r>
          </a:p>
          <a:p>
            <a:pPr>
              <a:buNone/>
            </a:pPr>
            <a:r>
              <a:rPr lang="es-ES" sz="2200" u="sng" dirty="0" smtClean="0">
                <a:hlinkClick r:id="rId2"/>
              </a:rPr>
              <a:t>https://www.verkami.com/projects/21225-diaspora-da-cultura-percusiva-da-bahia</a:t>
            </a:r>
            <a:endParaRPr lang="es-ES" sz="2200" dirty="0" smtClean="0"/>
          </a:p>
          <a:p>
            <a:pPr>
              <a:buNone/>
            </a:pPr>
            <a:r>
              <a:rPr lang="es-ES" sz="2900" dirty="0" smtClean="0"/>
              <a:t>-Museo do Prado:</a:t>
            </a:r>
          </a:p>
          <a:p>
            <a:pPr>
              <a:buNone/>
            </a:pPr>
            <a:r>
              <a:rPr lang="es-ES" sz="2200" u="sng" dirty="0" smtClean="0">
                <a:hlinkClick r:id="rId3"/>
              </a:rPr>
              <a:t>https://www.museodelprado.es/bicentenario/micromecenazgo/donacion?type=particulares&amp;amount=1</a:t>
            </a:r>
            <a:r>
              <a:rPr lang="es-ES" sz="2200" dirty="0" smtClean="0"/>
              <a:t> </a:t>
            </a:r>
          </a:p>
          <a:p>
            <a:pPr>
              <a:buNone/>
            </a:pPr>
            <a:endParaRPr lang="es-ES" sz="3500" dirty="0" smtClean="0"/>
          </a:p>
          <a:p>
            <a:pPr>
              <a:buNone/>
            </a:pPr>
            <a:endParaRPr lang="es-ES" sz="1700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0" name="Picture 2" descr="C:\Users\Patri\Desktop\Verkami Galego-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947612"/>
            <a:ext cx="2735633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9776"/>
            <a:ext cx="8964488" cy="1143000"/>
          </a:xfrm>
        </p:spPr>
        <p:txBody>
          <a:bodyPr>
            <a:noAutofit/>
          </a:bodyPr>
          <a:lstStyle/>
          <a:p>
            <a:r>
              <a:rPr lang="es-ES" sz="4200" b="1" dirty="0" err="1" smtClean="0">
                <a:latin typeface="Courier New" pitchFamily="49" charset="0"/>
                <a:cs typeface="Courier New" pitchFamily="49" charset="0"/>
              </a:rPr>
              <a:t>Recomendacións</a:t>
            </a:r>
            <a:r>
              <a:rPr lang="es-ES" sz="4200" b="1" dirty="0" smtClean="0">
                <a:latin typeface="Courier New" pitchFamily="49" charset="0"/>
                <a:cs typeface="Courier New" pitchFamily="49" charset="0"/>
              </a:rPr>
              <a:t> para a comunicación</a:t>
            </a:r>
            <a:endParaRPr lang="es-ES" sz="4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67941"/>
            <a:ext cx="8229600" cy="4713387"/>
          </a:xfrm>
        </p:spPr>
        <p:txBody>
          <a:bodyPr>
            <a:noAutofit/>
          </a:bodyPr>
          <a:lstStyle/>
          <a:p>
            <a:r>
              <a:rPr lang="es-ES" sz="1800" dirty="0" err="1" smtClean="0"/>
              <a:t>Proxecto</a:t>
            </a:r>
            <a:r>
              <a:rPr lang="es-ES" sz="1800" dirty="0" smtClean="0"/>
              <a:t> </a:t>
            </a:r>
            <a:r>
              <a:rPr lang="es-ES" sz="1800" dirty="0" smtClean="0"/>
              <a:t>claro e </a:t>
            </a:r>
            <a:r>
              <a:rPr lang="es-ES" sz="1800" b="1" dirty="0" smtClean="0"/>
              <a:t>de interese para a </a:t>
            </a:r>
            <a:r>
              <a:rPr lang="es-ES" sz="1800" b="1" dirty="0" err="1" smtClean="0"/>
              <a:t>comunidade</a:t>
            </a:r>
            <a:r>
              <a:rPr lang="es-ES" sz="1800" dirty="0" smtClean="0"/>
              <a:t>.</a:t>
            </a:r>
          </a:p>
          <a:p>
            <a:endParaRPr lang="es-ES" sz="1800" dirty="0" smtClean="0"/>
          </a:p>
          <a:p>
            <a:r>
              <a:rPr lang="es-ES" sz="1800" dirty="0" smtClean="0"/>
              <a:t>Completo </a:t>
            </a:r>
            <a:r>
              <a:rPr lang="es-ES" sz="1800" b="1" dirty="0" smtClean="0"/>
              <a:t>dossier de presentación </a:t>
            </a:r>
            <a:r>
              <a:rPr lang="es-ES" sz="1800" dirty="0" smtClean="0"/>
              <a:t>do </a:t>
            </a:r>
            <a:r>
              <a:rPr lang="es-ES" sz="1800" dirty="0" err="1" smtClean="0"/>
              <a:t>proxecto</a:t>
            </a:r>
            <a:r>
              <a:rPr lang="es-ES" sz="1800" dirty="0" smtClean="0"/>
              <a:t>. Autores, patrocinadores, </a:t>
            </a:r>
            <a:r>
              <a:rPr lang="es-ES" sz="1800" dirty="0" err="1" smtClean="0"/>
              <a:t>obxectivos</a:t>
            </a:r>
            <a:r>
              <a:rPr lang="es-ES" sz="1800" dirty="0" smtClean="0"/>
              <a:t>, etc. Explicar por que se opta polo </a:t>
            </a:r>
            <a:r>
              <a:rPr lang="es-ES" sz="1800" dirty="0" err="1" smtClean="0"/>
              <a:t>crowdfunding</a:t>
            </a:r>
            <a:r>
              <a:rPr lang="es-ES" sz="1800" dirty="0" smtClean="0"/>
              <a:t> como fórmula para implicar á </a:t>
            </a:r>
            <a:r>
              <a:rPr lang="es-ES" sz="1800" dirty="0" err="1" smtClean="0"/>
              <a:t>sociedade</a:t>
            </a:r>
            <a:r>
              <a:rPr lang="es-ES" sz="1800" dirty="0" smtClean="0"/>
              <a:t>. Por que os </a:t>
            </a:r>
            <a:r>
              <a:rPr lang="es-ES" sz="1800" dirty="0" err="1" smtClean="0"/>
              <a:t>cidadáns</a:t>
            </a:r>
            <a:r>
              <a:rPr lang="es-ES" sz="1800" dirty="0" smtClean="0"/>
              <a:t> </a:t>
            </a:r>
            <a:r>
              <a:rPr lang="es-ES" sz="1800" dirty="0" err="1" smtClean="0"/>
              <a:t>teñen</a:t>
            </a:r>
            <a:r>
              <a:rPr lang="es-ES" sz="1800" dirty="0" smtClean="0"/>
              <a:t> </a:t>
            </a:r>
            <a:r>
              <a:rPr lang="es-ES" sz="1800" dirty="0" err="1" smtClean="0"/>
              <a:t>responsabilidade</a:t>
            </a:r>
            <a:r>
              <a:rPr lang="es-ES" sz="1800" dirty="0" smtClean="0"/>
              <a:t>.</a:t>
            </a:r>
          </a:p>
          <a:p>
            <a:endParaRPr lang="es-ES" sz="1800" dirty="0" smtClean="0"/>
          </a:p>
          <a:p>
            <a:r>
              <a:rPr lang="es-ES" sz="1800" dirty="0" err="1" smtClean="0"/>
              <a:t>Crowdfunding</a:t>
            </a:r>
            <a:r>
              <a:rPr lang="es-ES" sz="1800" dirty="0" smtClean="0"/>
              <a:t> </a:t>
            </a:r>
            <a:r>
              <a:rPr lang="es-ES" sz="1800" dirty="0" smtClean="0"/>
              <a:t>como </a:t>
            </a:r>
            <a:r>
              <a:rPr lang="es-ES" sz="1800" b="1" dirty="0" err="1" smtClean="0"/>
              <a:t>ferramenta</a:t>
            </a:r>
            <a:r>
              <a:rPr lang="es-ES" sz="1800" b="1" dirty="0" smtClean="0"/>
              <a:t> de concienciación social</a:t>
            </a:r>
            <a:r>
              <a:rPr lang="es-ES" sz="1800" dirty="0" smtClean="0"/>
              <a:t>, para educar </a:t>
            </a:r>
            <a:r>
              <a:rPr lang="es-ES" sz="1800" dirty="0" err="1" smtClean="0"/>
              <a:t>ás</a:t>
            </a:r>
            <a:r>
              <a:rPr lang="es-ES" sz="1800" dirty="0" smtClean="0"/>
              <a:t> </a:t>
            </a:r>
            <a:r>
              <a:rPr lang="es-ES" sz="1800" dirty="0" err="1" smtClean="0"/>
              <a:t>persoas</a:t>
            </a:r>
            <a:r>
              <a:rPr lang="es-ES" sz="1800" dirty="0" smtClean="0"/>
              <a:t> </a:t>
            </a:r>
            <a:r>
              <a:rPr lang="es-ES" sz="1800" dirty="0" err="1" smtClean="0"/>
              <a:t>na</a:t>
            </a:r>
            <a:r>
              <a:rPr lang="es-ES" sz="1800" dirty="0" smtClean="0"/>
              <a:t> importancia e grande labor de sectores como o cultural, científico, etc. </a:t>
            </a:r>
            <a:endParaRPr lang="es-ES" sz="1800" dirty="0" smtClean="0"/>
          </a:p>
          <a:p>
            <a:endParaRPr lang="es-ES" sz="1800" dirty="0" smtClean="0"/>
          </a:p>
          <a:p>
            <a:r>
              <a:rPr lang="es-ES" sz="1800" dirty="0" smtClean="0"/>
              <a:t>Plan </a:t>
            </a:r>
            <a:r>
              <a:rPr lang="es-ES" sz="1800" dirty="0" smtClean="0"/>
              <a:t>de comunicación. </a:t>
            </a:r>
            <a:r>
              <a:rPr lang="es-ES" sz="1800" b="1" dirty="0" smtClean="0"/>
              <a:t>Comunicación antes-durante-</a:t>
            </a:r>
            <a:r>
              <a:rPr lang="es-ES" sz="1800" b="1" dirty="0" err="1" smtClean="0"/>
              <a:t>despois</a:t>
            </a:r>
            <a:r>
              <a:rPr lang="es-ES" sz="1800" dirty="0" smtClean="0"/>
              <a:t>. Título e lema para o </a:t>
            </a:r>
            <a:r>
              <a:rPr lang="es-ES" sz="1800" dirty="0" err="1" smtClean="0"/>
              <a:t>proxecto</a:t>
            </a:r>
            <a:r>
              <a:rPr lang="es-ES" sz="1800" dirty="0" smtClean="0"/>
              <a:t>, definir </a:t>
            </a:r>
            <a:r>
              <a:rPr lang="es-ES" sz="1800" dirty="0" err="1" smtClean="0"/>
              <a:t>canles</a:t>
            </a:r>
            <a:r>
              <a:rPr lang="es-ES" sz="1800" dirty="0" smtClean="0"/>
              <a:t> de difusión (blog propio, redes </a:t>
            </a:r>
            <a:r>
              <a:rPr lang="es-ES" sz="1800" dirty="0" err="1" smtClean="0"/>
              <a:t>sociais</a:t>
            </a:r>
            <a:r>
              <a:rPr lang="es-ES" sz="1800" dirty="0" smtClean="0"/>
              <a:t>, web/plataforma de información y captación, emisión de </a:t>
            </a:r>
            <a:r>
              <a:rPr lang="es-ES" sz="1800" dirty="0" err="1" smtClean="0"/>
              <a:t>boletíns</a:t>
            </a:r>
            <a:r>
              <a:rPr lang="es-ES" sz="1800" dirty="0" smtClean="0"/>
              <a:t> </a:t>
            </a:r>
            <a:r>
              <a:rPr lang="es-ES" sz="1800" dirty="0" smtClean="0"/>
              <a:t>para mecenas, contacto con </a:t>
            </a:r>
            <a:r>
              <a:rPr lang="es-ES" sz="1800" i="1" dirty="0" err="1" smtClean="0"/>
              <a:t>influencers</a:t>
            </a:r>
            <a:r>
              <a:rPr lang="es-ES" sz="1800" dirty="0" smtClean="0"/>
              <a:t> e medios de comunicación, convocatoria de eventos </a:t>
            </a:r>
            <a:r>
              <a:rPr lang="es-ES" sz="1800" dirty="0" smtClean="0"/>
              <a:t>exclusivos</a:t>
            </a:r>
            <a:r>
              <a:rPr lang="es-ES" sz="1800" dirty="0" smtClean="0"/>
              <a:t>…), </a:t>
            </a:r>
            <a:r>
              <a:rPr lang="es-ES" sz="1800" dirty="0" smtClean="0"/>
              <a:t>Definir </a:t>
            </a:r>
            <a:r>
              <a:rPr lang="es-ES" sz="1800" dirty="0" smtClean="0"/>
              <a:t>cronograma</a:t>
            </a:r>
            <a:r>
              <a:rPr lang="es-ES" sz="1800" dirty="0" smtClean="0"/>
              <a:t>… Segmentar diferentes tipos de </a:t>
            </a:r>
            <a:r>
              <a:rPr lang="es-ES" sz="1800" dirty="0" err="1" smtClean="0"/>
              <a:t>potenciais</a:t>
            </a:r>
            <a:r>
              <a:rPr lang="es-ES" sz="1800" dirty="0" smtClean="0"/>
              <a:t> donantes...</a:t>
            </a:r>
            <a:endParaRPr lang="es-ES" sz="1800" dirty="0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culturdipcoruna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Recomendacións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para a comunicación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s-ES" sz="7200" b="1" dirty="0" smtClean="0"/>
              <a:t>Ton </a:t>
            </a:r>
            <a:r>
              <a:rPr lang="es-ES" sz="7200" b="1" dirty="0" smtClean="0"/>
              <a:t>comunicativo próximo</a:t>
            </a:r>
            <a:r>
              <a:rPr lang="es-ES" sz="7200" dirty="0" smtClean="0"/>
              <a:t> e </a:t>
            </a:r>
            <a:r>
              <a:rPr lang="es-ES" sz="7200" b="1" dirty="0" smtClean="0"/>
              <a:t>emotivo</a:t>
            </a:r>
            <a:r>
              <a:rPr lang="es-ES" sz="7200" dirty="0" smtClean="0"/>
              <a:t>, que </a:t>
            </a:r>
            <a:r>
              <a:rPr lang="es-ES" sz="7200" dirty="0" err="1" smtClean="0"/>
              <a:t>faga</a:t>
            </a:r>
            <a:r>
              <a:rPr lang="es-ES" sz="7200" dirty="0" smtClean="0"/>
              <a:t> sentir </a:t>
            </a:r>
            <a:r>
              <a:rPr lang="es-ES" sz="7200" dirty="0" err="1" smtClean="0"/>
              <a:t>aos</a:t>
            </a:r>
            <a:r>
              <a:rPr lang="es-ES" sz="7200" dirty="0" smtClean="0"/>
              <a:t> participantes como </a:t>
            </a:r>
            <a:r>
              <a:rPr lang="es-ES" sz="7200" dirty="0" err="1" smtClean="0"/>
              <a:t>unha</a:t>
            </a:r>
            <a:r>
              <a:rPr lang="es-ES" sz="7200" dirty="0" smtClean="0"/>
              <a:t> parte fundamental do </a:t>
            </a:r>
            <a:r>
              <a:rPr lang="es-ES" sz="7200" dirty="0" err="1" smtClean="0"/>
              <a:t>proxecto</a:t>
            </a:r>
            <a:r>
              <a:rPr lang="es-ES" sz="7200" dirty="0" smtClean="0"/>
              <a:t>. </a:t>
            </a:r>
            <a:r>
              <a:rPr lang="es-ES" sz="7200" b="1" dirty="0" smtClean="0"/>
              <a:t>Trato personalizado</a:t>
            </a:r>
            <a:r>
              <a:rPr lang="es-ES" sz="7200" dirty="0" smtClean="0"/>
              <a:t>, con mimo e exclusivo, </a:t>
            </a:r>
            <a:r>
              <a:rPr lang="es-ES" sz="7200" dirty="0" err="1" smtClean="0"/>
              <a:t>diferenciándoo</a:t>
            </a:r>
            <a:r>
              <a:rPr lang="es-ES" sz="7200" dirty="0" smtClean="0"/>
              <a:t> da comunicación que se </a:t>
            </a:r>
            <a:r>
              <a:rPr lang="es-ES" sz="7200" dirty="0" err="1" smtClean="0"/>
              <a:t>dá</a:t>
            </a:r>
            <a:r>
              <a:rPr lang="es-ES" sz="7200" dirty="0" smtClean="0"/>
              <a:t> </a:t>
            </a:r>
            <a:r>
              <a:rPr lang="es-ES" sz="7200" dirty="0" err="1" smtClean="0"/>
              <a:t>ao</a:t>
            </a:r>
            <a:r>
              <a:rPr lang="es-ES" sz="7200" dirty="0" smtClean="0"/>
              <a:t> público </a:t>
            </a:r>
            <a:r>
              <a:rPr lang="es-ES" sz="7200" dirty="0" err="1" smtClean="0"/>
              <a:t>xeral</a:t>
            </a:r>
            <a:r>
              <a:rPr lang="es-ES" sz="7200" dirty="0" smtClean="0"/>
              <a:t>. </a:t>
            </a:r>
            <a:endParaRPr lang="es-ES" sz="7200" dirty="0" smtClean="0"/>
          </a:p>
          <a:p>
            <a:endParaRPr lang="es-ES" sz="7200" dirty="0" smtClean="0"/>
          </a:p>
          <a:p>
            <a:r>
              <a:rPr lang="es-ES" sz="7200" b="1" dirty="0" smtClean="0"/>
              <a:t>Atención </a:t>
            </a:r>
            <a:r>
              <a:rPr lang="es-ES" sz="7200" b="1" dirty="0" smtClean="0"/>
              <a:t>máxima </a:t>
            </a:r>
            <a:r>
              <a:rPr lang="es-ES" sz="7200" b="1" dirty="0" err="1" smtClean="0"/>
              <a:t>na</a:t>
            </a:r>
            <a:r>
              <a:rPr lang="es-ES" sz="7200" b="1" dirty="0" smtClean="0"/>
              <a:t> fase inicial</a:t>
            </a:r>
            <a:r>
              <a:rPr lang="es-ES" sz="7200" dirty="0" smtClean="0"/>
              <a:t>, é </a:t>
            </a:r>
            <a:r>
              <a:rPr lang="es-ES" sz="7200" dirty="0" smtClean="0"/>
              <a:t>a </a:t>
            </a:r>
            <a:r>
              <a:rPr lang="es-ES" sz="7200" dirty="0" err="1" smtClean="0"/>
              <a:t>máis</a:t>
            </a:r>
            <a:r>
              <a:rPr lang="es-ES" sz="7200" dirty="0" smtClean="0"/>
              <a:t> importante. Nos </a:t>
            </a:r>
            <a:r>
              <a:rPr lang="es-ES" sz="7200" dirty="0" err="1" smtClean="0"/>
              <a:t>primeiros</a:t>
            </a:r>
            <a:r>
              <a:rPr lang="es-ES" sz="7200" dirty="0" smtClean="0"/>
              <a:t> días debería </a:t>
            </a:r>
            <a:r>
              <a:rPr lang="es-ES" sz="7200" dirty="0" err="1" smtClean="0"/>
              <a:t>acadarse</a:t>
            </a:r>
            <a:r>
              <a:rPr lang="es-ES" sz="7200" dirty="0" smtClean="0"/>
              <a:t> entre o 20 e o 30%. </a:t>
            </a:r>
            <a:r>
              <a:rPr lang="es-ES" sz="7200" dirty="0" err="1" smtClean="0"/>
              <a:t>Recoméndase</a:t>
            </a:r>
            <a:r>
              <a:rPr lang="es-ES" sz="7200" dirty="0" smtClean="0"/>
              <a:t> </a:t>
            </a:r>
            <a:r>
              <a:rPr lang="es-ES" sz="7200" dirty="0" err="1" smtClean="0"/>
              <a:t>arredor</a:t>
            </a:r>
            <a:r>
              <a:rPr lang="es-ES" sz="7200" dirty="0" smtClean="0"/>
              <a:t> </a:t>
            </a:r>
            <a:r>
              <a:rPr lang="es-ES" sz="7200" dirty="0" err="1" smtClean="0"/>
              <a:t>dun</a:t>
            </a:r>
            <a:r>
              <a:rPr lang="es-ES" sz="7200" dirty="0" smtClean="0"/>
              <a:t> mes/45 días para o </a:t>
            </a:r>
            <a:r>
              <a:rPr lang="es-ES" sz="7200" dirty="0" err="1" smtClean="0"/>
              <a:t>crowdfunding</a:t>
            </a:r>
            <a:r>
              <a:rPr lang="es-ES" sz="7200" dirty="0" smtClean="0"/>
              <a:t> de recompensa. </a:t>
            </a:r>
            <a:r>
              <a:rPr lang="es-ES" sz="7200" dirty="0" smtClean="0"/>
              <a:t>Segundo datos das diferentes plataformas, </a:t>
            </a:r>
            <a:r>
              <a:rPr lang="es-ES" sz="7200" dirty="0" err="1" smtClean="0"/>
              <a:t>arredor</a:t>
            </a:r>
            <a:r>
              <a:rPr lang="es-ES" sz="7200" dirty="0" smtClean="0"/>
              <a:t> </a:t>
            </a:r>
            <a:r>
              <a:rPr lang="es-ES" sz="7200" dirty="0" smtClean="0"/>
              <a:t>do 70% dos </a:t>
            </a:r>
            <a:r>
              <a:rPr lang="es-ES" sz="7200" dirty="0" err="1" smtClean="0"/>
              <a:t>proxectos</a:t>
            </a:r>
            <a:r>
              <a:rPr lang="es-ES" sz="7200" dirty="0" smtClean="0"/>
              <a:t> </a:t>
            </a:r>
            <a:r>
              <a:rPr lang="es-ES" sz="7200" dirty="0" err="1" smtClean="0"/>
              <a:t>acadan</a:t>
            </a:r>
            <a:r>
              <a:rPr lang="es-ES" sz="7200" dirty="0" smtClean="0"/>
              <a:t> </a:t>
            </a:r>
            <a:r>
              <a:rPr lang="es-ES" sz="7200" dirty="0" err="1" smtClean="0"/>
              <a:t>financiamento</a:t>
            </a:r>
            <a:r>
              <a:rPr lang="es-ES" sz="7200" dirty="0" smtClean="0"/>
              <a:t>.</a:t>
            </a:r>
          </a:p>
          <a:p>
            <a:endParaRPr lang="es-ES" sz="7200" dirty="0" smtClean="0"/>
          </a:p>
          <a:p>
            <a:r>
              <a:rPr lang="es-ES" sz="7200" b="1" dirty="0" smtClean="0"/>
              <a:t>Comunicar </a:t>
            </a:r>
            <a:r>
              <a:rPr lang="es-ES" sz="7200" b="1" dirty="0" smtClean="0"/>
              <a:t>nos tres círculos</a:t>
            </a:r>
            <a:r>
              <a:rPr lang="es-ES" sz="7200" dirty="0" smtClean="0"/>
              <a:t>: un </a:t>
            </a:r>
            <a:r>
              <a:rPr lang="es-ES" sz="7200" dirty="0" err="1" smtClean="0"/>
              <a:t>primeiro</a:t>
            </a:r>
            <a:r>
              <a:rPr lang="es-ES" sz="7200" dirty="0" smtClean="0"/>
              <a:t> círculo de </a:t>
            </a:r>
            <a:r>
              <a:rPr lang="es-ES" sz="7200" dirty="0" err="1" smtClean="0"/>
              <a:t>xente</a:t>
            </a:r>
            <a:r>
              <a:rPr lang="es-ES" sz="7200" dirty="0" smtClean="0"/>
              <a:t> </a:t>
            </a:r>
            <a:r>
              <a:rPr lang="es-ES" sz="7200" dirty="0" err="1" smtClean="0"/>
              <a:t>moi</a:t>
            </a:r>
            <a:r>
              <a:rPr lang="es-ES" sz="7200" dirty="0" smtClean="0"/>
              <a:t> próxima </a:t>
            </a:r>
            <a:r>
              <a:rPr lang="es-ES" sz="7200" dirty="0" err="1" smtClean="0"/>
              <a:t>ao</a:t>
            </a:r>
            <a:r>
              <a:rPr lang="es-ES" sz="7200" dirty="0" smtClean="0"/>
              <a:t>  emprendedor (familia, amigos, conocidos…); un segundo círculo formado por </a:t>
            </a:r>
            <a:r>
              <a:rPr lang="es-ES" sz="7200" dirty="0" err="1" smtClean="0"/>
              <a:t>xente</a:t>
            </a:r>
            <a:r>
              <a:rPr lang="es-ES" sz="7200" dirty="0" smtClean="0"/>
              <a:t> que o sigue a el </a:t>
            </a:r>
            <a:r>
              <a:rPr lang="es-ES" sz="7200" dirty="0" err="1" smtClean="0"/>
              <a:t>ou</a:t>
            </a:r>
            <a:r>
              <a:rPr lang="es-ES" sz="7200" dirty="0" smtClean="0"/>
              <a:t> </a:t>
            </a:r>
            <a:r>
              <a:rPr lang="es-ES" sz="7200" dirty="0" err="1" smtClean="0"/>
              <a:t>ao</a:t>
            </a:r>
            <a:r>
              <a:rPr lang="es-ES" sz="7200" dirty="0" smtClean="0"/>
              <a:t> equipo que </a:t>
            </a:r>
            <a:r>
              <a:rPr lang="es-ES" sz="7200" dirty="0" err="1" smtClean="0"/>
              <a:t>lle</a:t>
            </a:r>
            <a:r>
              <a:rPr lang="es-ES" sz="7200" dirty="0" smtClean="0"/>
              <a:t> organiza a campaña a través das redes </a:t>
            </a:r>
            <a:r>
              <a:rPr lang="es-ES" sz="7200" dirty="0" err="1" smtClean="0"/>
              <a:t>sociais</a:t>
            </a:r>
            <a:r>
              <a:rPr lang="es-ES" sz="7200" dirty="0" smtClean="0"/>
              <a:t>; e un </a:t>
            </a:r>
            <a:r>
              <a:rPr lang="es-ES" sz="7200" dirty="0" err="1" smtClean="0"/>
              <a:t>terceiro</a:t>
            </a:r>
            <a:r>
              <a:rPr lang="es-ES" sz="7200" dirty="0" smtClean="0"/>
              <a:t> </a:t>
            </a:r>
            <a:r>
              <a:rPr lang="es-ES" sz="7200" dirty="0" err="1" smtClean="0"/>
              <a:t>máis</a:t>
            </a:r>
            <a:r>
              <a:rPr lang="es-ES" sz="7200" dirty="0" smtClean="0"/>
              <a:t> </a:t>
            </a:r>
            <a:r>
              <a:rPr lang="es-ES" sz="7200" dirty="0" err="1" smtClean="0"/>
              <a:t>heteroxéneo</a:t>
            </a:r>
            <a:r>
              <a:rPr lang="es-ES" sz="7200" dirty="0" smtClean="0"/>
              <a:t> e incontrolable (</a:t>
            </a:r>
            <a:r>
              <a:rPr lang="es-ES" sz="7200" dirty="0" err="1" smtClean="0"/>
              <a:t>persoas</a:t>
            </a:r>
            <a:r>
              <a:rPr lang="es-ES" sz="7200" dirty="0" smtClean="0"/>
              <a:t> que </a:t>
            </a:r>
            <a:r>
              <a:rPr lang="es-ES" sz="7200" dirty="0" err="1" smtClean="0"/>
              <a:t>chegan</a:t>
            </a:r>
            <a:r>
              <a:rPr lang="es-ES" sz="7200" dirty="0" smtClean="0"/>
              <a:t> por recomendación </a:t>
            </a:r>
            <a:r>
              <a:rPr lang="es-ES" sz="7200" dirty="0" err="1" smtClean="0"/>
              <a:t>dun</a:t>
            </a:r>
            <a:r>
              <a:rPr lang="es-ES" sz="7200" dirty="0" smtClean="0"/>
              <a:t> amigo, que </a:t>
            </a:r>
            <a:r>
              <a:rPr lang="es-ES" sz="7200" dirty="0" err="1" smtClean="0"/>
              <a:t>coñeceron</a:t>
            </a:r>
            <a:r>
              <a:rPr lang="es-ES" sz="7200" dirty="0" smtClean="0"/>
              <a:t> a campaña a través da plataforma </a:t>
            </a:r>
            <a:r>
              <a:rPr lang="es-ES" sz="7200" dirty="0" err="1" smtClean="0"/>
              <a:t>ou</a:t>
            </a:r>
            <a:r>
              <a:rPr lang="es-ES" sz="7200" dirty="0" smtClean="0"/>
              <a:t> a través de determinadas </a:t>
            </a:r>
            <a:r>
              <a:rPr lang="es-ES" sz="7200" dirty="0" err="1" smtClean="0"/>
              <a:t>institucións</a:t>
            </a:r>
            <a:r>
              <a:rPr lang="es-ES" sz="7200" dirty="0" smtClean="0"/>
              <a:t>, etc.)</a:t>
            </a:r>
          </a:p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culturdipcoruna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Cara a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unha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definición de turismo cultural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86766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ES" dirty="0" smtClean="0"/>
              <a:t>UNTWO (Chengdu 2017):</a:t>
            </a:r>
          </a:p>
          <a:p>
            <a:pPr>
              <a:buNone/>
            </a:pPr>
            <a:endParaRPr lang="es-ES" dirty="0" smtClean="0"/>
          </a:p>
          <a:p>
            <a:pPr>
              <a:lnSpc>
                <a:spcPct val="120000"/>
              </a:lnSpc>
              <a:buNone/>
            </a:pPr>
            <a:r>
              <a:rPr lang="es-ES" dirty="0" smtClean="0"/>
              <a:t>	“O </a:t>
            </a:r>
            <a:r>
              <a:rPr lang="es-ES" b="1" dirty="0" smtClean="0"/>
              <a:t>turismo cultural </a:t>
            </a:r>
            <a:r>
              <a:rPr lang="es-ES" dirty="0" smtClean="0"/>
              <a:t>é un tipo de </a:t>
            </a:r>
            <a:r>
              <a:rPr lang="es-ES" dirty="0" err="1" smtClean="0"/>
              <a:t>actividade</a:t>
            </a:r>
            <a:r>
              <a:rPr lang="es-ES" dirty="0" smtClean="0"/>
              <a:t> turística </a:t>
            </a:r>
            <a:r>
              <a:rPr lang="es-ES" dirty="0" err="1" smtClean="0"/>
              <a:t>na</a:t>
            </a:r>
            <a:r>
              <a:rPr lang="es-ES" dirty="0" smtClean="0"/>
              <a:t> que a </a:t>
            </a:r>
            <a:r>
              <a:rPr lang="es-ES" b="1" dirty="0" smtClean="0"/>
              <a:t>motivación esencial </a:t>
            </a:r>
            <a:r>
              <a:rPr lang="es-ES" dirty="0" smtClean="0"/>
              <a:t>do visitante é </a:t>
            </a:r>
            <a:r>
              <a:rPr lang="es-ES" b="1" dirty="0" smtClean="0"/>
              <a:t>aprender, descubrir, experimentar e consumir </a:t>
            </a:r>
            <a:r>
              <a:rPr lang="es-ES" dirty="0" smtClean="0"/>
              <a:t>as </a:t>
            </a:r>
            <a:r>
              <a:rPr lang="es-ES" dirty="0" err="1" smtClean="0"/>
              <a:t>atraccións</a:t>
            </a:r>
            <a:r>
              <a:rPr lang="es-ES" dirty="0" smtClean="0"/>
              <a:t> e </a:t>
            </a:r>
            <a:r>
              <a:rPr lang="es-ES" dirty="0" err="1" smtClean="0"/>
              <a:t>produtos</a:t>
            </a:r>
            <a:r>
              <a:rPr lang="es-ES" dirty="0" smtClean="0"/>
              <a:t> de </a:t>
            </a:r>
            <a:r>
              <a:rPr lang="es-ES" b="1" dirty="0" smtClean="0"/>
              <a:t>cultura </a:t>
            </a:r>
            <a:r>
              <a:rPr lang="es-ES" b="1" dirty="0" err="1" smtClean="0"/>
              <a:t>tanxible</a:t>
            </a:r>
            <a:r>
              <a:rPr lang="es-ES" b="1" dirty="0" smtClean="0"/>
              <a:t> e </a:t>
            </a:r>
            <a:r>
              <a:rPr lang="es-ES" b="1" dirty="0" err="1" smtClean="0"/>
              <a:t>intanxible</a:t>
            </a:r>
            <a:r>
              <a:rPr lang="es-ES" dirty="0" smtClean="0"/>
              <a:t> </a:t>
            </a:r>
            <a:r>
              <a:rPr lang="es-ES" dirty="0" err="1" smtClean="0"/>
              <a:t>nun</a:t>
            </a:r>
            <a:r>
              <a:rPr lang="es-ES" dirty="0" smtClean="0"/>
              <a:t> destino turístico.</a:t>
            </a:r>
          </a:p>
          <a:p>
            <a:pPr>
              <a:lnSpc>
                <a:spcPct val="120000"/>
              </a:lnSpc>
              <a:buNone/>
            </a:pPr>
            <a:endParaRPr lang="es-ES" dirty="0" smtClean="0"/>
          </a:p>
          <a:p>
            <a:pPr>
              <a:lnSpc>
                <a:spcPct val="120000"/>
              </a:lnSpc>
              <a:buNone/>
            </a:pPr>
            <a:r>
              <a:rPr lang="es-ES" dirty="0" smtClean="0"/>
              <a:t>	Estas </a:t>
            </a:r>
            <a:r>
              <a:rPr lang="es-ES" dirty="0" err="1" smtClean="0"/>
              <a:t>atraccións</a:t>
            </a:r>
            <a:r>
              <a:rPr lang="es-ES" dirty="0" smtClean="0"/>
              <a:t>/</a:t>
            </a:r>
            <a:r>
              <a:rPr lang="es-ES" dirty="0" err="1" smtClean="0"/>
              <a:t>produtos</a:t>
            </a:r>
            <a:r>
              <a:rPr lang="es-ES" dirty="0" smtClean="0"/>
              <a:t> relacionados </a:t>
            </a:r>
            <a:r>
              <a:rPr lang="es-ES" dirty="0" err="1" smtClean="0"/>
              <a:t>cunha</a:t>
            </a:r>
            <a:r>
              <a:rPr lang="es-ES" dirty="0" smtClean="0"/>
              <a:t> serie dos elementos distintivos, as </a:t>
            </a:r>
            <a:r>
              <a:rPr lang="es-ES" b="1" dirty="0" smtClean="0"/>
              <a:t>características </a:t>
            </a:r>
            <a:r>
              <a:rPr lang="es-ES" b="1" dirty="0" err="1" smtClean="0"/>
              <a:t>intelectuais</a:t>
            </a:r>
            <a:r>
              <a:rPr lang="es-ES" b="1" dirty="0" smtClean="0"/>
              <a:t>, </a:t>
            </a:r>
            <a:r>
              <a:rPr lang="es-ES" b="1" dirty="0" err="1" smtClean="0"/>
              <a:t>espirituais</a:t>
            </a:r>
            <a:r>
              <a:rPr lang="es-ES" b="1" dirty="0" smtClean="0"/>
              <a:t> e </a:t>
            </a:r>
            <a:r>
              <a:rPr lang="es-ES" b="1" dirty="0" err="1" smtClean="0"/>
              <a:t>emocionais</a:t>
            </a:r>
            <a:r>
              <a:rPr lang="es-ES" b="1" dirty="0" smtClean="0"/>
              <a:t> </a:t>
            </a:r>
            <a:r>
              <a:rPr lang="es-ES" b="1" dirty="0" err="1" smtClean="0"/>
              <a:t>dunha</a:t>
            </a:r>
            <a:r>
              <a:rPr lang="es-ES" b="1" dirty="0" smtClean="0"/>
              <a:t> </a:t>
            </a:r>
            <a:r>
              <a:rPr lang="es-ES" b="1" dirty="0" err="1" smtClean="0"/>
              <a:t>sociedade</a:t>
            </a:r>
            <a:r>
              <a:rPr lang="es-ES" dirty="0" smtClean="0"/>
              <a:t> que engloba arte e arquitectura, patrimonio histórico e cultural, patrimonio gastronómico, literatura, música, industrias creativas e as culturas </a:t>
            </a:r>
            <a:r>
              <a:rPr lang="es-ES" dirty="0" err="1" smtClean="0"/>
              <a:t>cos</a:t>
            </a:r>
            <a:r>
              <a:rPr lang="es-ES" dirty="0" smtClean="0"/>
              <a:t> </a:t>
            </a:r>
            <a:r>
              <a:rPr lang="es-ES" dirty="0" err="1" smtClean="0"/>
              <a:t>seus</a:t>
            </a:r>
            <a:r>
              <a:rPr lang="es-ES" dirty="0" smtClean="0"/>
              <a:t> estilos de vida, sistemas de valores, </a:t>
            </a:r>
            <a:r>
              <a:rPr lang="es-ES" dirty="0" err="1" smtClean="0"/>
              <a:t>crenzas</a:t>
            </a:r>
            <a:r>
              <a:rPr lang="es-ES" dirty="0" smtClean="0"/>
              <a:t> e </a:t>
            </a:r>
            <a:r>
              <a:rPr lang="es-ES" dirty="0" err="1" smtClean="0"/>
              <a:t>tradicións</a:t>
            </a:r>
            <a:r>
              <a:rPr lang="es-ES" dirty="0" smtClean="0"/>
              <a:t>.”</a:t>
            </a:r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58204" cy="2011354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Educación para a democracia cultural 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-32" y="1857364"/>
            <a:ext cx="5357850" cy="44291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ES" sz="3100" b="1" dirty="0" err="1" smtClean="0"/>
              <a:t>Bicomún</a:t>
            </a:r>
            <a:r>
              <a:rPr lang="es-ES" sz="3100" b="1" dirty="0" smtClean="0"/>
              <a:t>: </a:t>
            </a:r>
            <a:r>
              <a:rPr lang="es-ES" sz="3100" b="1" dirty="0" err="1" smtClean="0"/>
              <a:t>xestión</a:t>
            </a:r>
            <a:r>
              <a:rPr lang="es-ES" sz="3100" b="1" dirty="0" smtClean="0"/>
              <a:t> social do patrimonio</a:t>
            </a:r>
          </a:p>
          <a:p>
            <a:pPr>
              <a:buNone/>
            </a:pPr>
            <a:endParaRPr lang="es-ES" dirty="0" smtClean="0"/>
          </a:p>
          <a:p>
            <a:r>
              <a:rPr lang="es-ES" dirty="0" smtClean="0"/>
              <a:t>Proceso de </a:t>
            </a:r>
            <a:r>
              <a:rPr lang="es-ES" b="1" dirty="0" smtClean="0"/>
              <a:t>observación e difusión </a:t>
            </a:r>
            <a:r>
              <a:rPr lang="es-ES" dirty="0" smtClean="0"/>
              <a:t>do </a:t>
            </a:r>
            <a:r>
              <a:rPr lang="es-ES" b="1" dirty="0" smtClean="0"/>
              <a:t>patrimonio</a:t>
            </a:r>
          </a:p>
          <a:p>
            <a:r>
              <a:rPr lang="es-ES" dirty="0" smtClean="0"/>
              <a:t>Conservación-acción sobre o pasado, o presente e o futuro</a:t>
            </a:r>
          </a:p>
          <a:p>
            <a:r>
              <a:rPr lang="es-ES" dirty="0" smtClean="0"/>
              <a:t>Secuencia de preguntas-</a:t>
            </a:r>
            <a:r>
              <a:rPr lang="es-ES" dirty="0" err="1" smtClean="0"/>
              <a:t>respostas</a:t>
            </a:r>
            <a:r>
              <a:rPr lang="es-ES" dirty="0" smtClean="0"/>
              <a:t> que invitan-fan posible </a:t>
            </a:r>
            <a:r>
              <a:rPr lang="es-ES" dirty="0" err="1" smtClean="0"/>
              <a:t>comezar</a:t>
            </a:r>
            <a:r>
              <a:rPr lang="es-ES" dirty="0" smtClean="0"/>
              <a:t> a </a:t>
            </a:r>
            <a:r>
              <a:rPr lang="es-ES" b="1" dirty="0" err="1" smtClean="0"/>
              <a:t>xestionar</a:t>
            </a:r>
            <a:r>
              <a:rPr lang="es-ES" b="1" dirty="0" smtClean="0"/>
              <a:t> o patrimonio </a:t>
            </a:r>
            <a:r>
              <a:rPr lang="es-ES" b="1" dirty="0" err="1" smtClean="0"/>
              <a:t>xuntos</a:t>
            </a:r>
            <a:endParaRPr lang="es-ES" b="1" dirty="0" smtClean="0"/>
          </a:p>
          <a:p>
            <a:r>
              <a:rPr lang="es-ES" b="1" dirty="0" smtClean="0"/>
              <a:t>Galería emocional </a:t>
            </a:r>
            <a:r>
              <a:rPr lang="es-ES" dirty="0" smtClean="0"/>
              <a:t>que vibra e </a:t>
            </a:r>
            <a:r>
              <a:rPr lang="es-ES" dirty="0" err="1" smtClean="0"/>
              <a:t>na</a:t>
            </a:r>
            <a:r>
              <a:rPr lang="es-ES" dirty="0" smtClean="0"/>
              <a:t> que vibramos. </a:t>
            </a:r>
            <a:r>
              <a:rPr lang="es-ES" dirty="0" err="1" smtClean="0"/>
              <a:t>Enerxías</a:t>
            </a:r>
            <a:r>
              <a:rPr lang="es-ES" dirty="0" smtClean="0"/>
              <a:t> das capas </a:t>
            </a:r>
            <a:r>
              <a:rPr lang="es-ES" dirty="0" err="1" smtClean="0"/>
              <a:t>temporais</a:t>
            </a:r>
            <a:r>
              <a:rPr lang="es-ES" dirty="0" smtClean="0"/>
              <a:t>: </a:t>
            </a:r>
            <a:r>
              <a:rPr lang="es-ES" b="1" dirty="0" smtClean="0"/>
              <a:t>memoria, experiencias e </a:t>
            </a:r>
            <a:r>
              <a:rPr lang="es-ES" b="1" dirty="0" err="1" smtClean="0"/>
              <a:t>soños</a:t>
            </a:r>
            <a:endParaRPr lang="es-ES" b="1" dirty="0" smtClean="0"/>
          </a:p>
          <a:p>
            <a:pPr algn="r">
              <a:buNone/>
            </a:pPr>
            <a:endParaRPr lang="es-ES" dirty="0" smtClean="0"/>
          </a:p>
          <a:p>
            <a:pPr algn="r">
              <a:buNone/>
            </a:pPr>
            <a:r>
              <a:rPr lang="es-ES" dirty="0" err="1" smtClean="0"/>
              <a:t>Masaguer</a:t>
            </a:r>
            <a:r>
              <a:rPr lang="es-ES" dirty="0" smtClean="0"/>
              <a:t>, Vázquez (2014)</a:t>
            </a:r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500826" y="5715016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hlinkClick r:id="rId2"/>
              </a:rPr>
              <a:t>http://niquelarte.bicomun.org</a:t>
            </a:r>
            <a:r>
              <a:rPr lang="es-ES" sz="1200" dirty="0" smtClean="0"/>
              <a:t> </a:t>
            </a:r>
          </a:p>
          <a:p>
            <a:endParaRPr lang="es-ES" sz="1200" dirty="0"/>
          </a:p>
        </p:txBody>
      </p:sp>
      <p:pic>
        <p:nvPicPr>
          <p:cNvPr id="4098" name="Picture 2" descr="C:\Users\Patri\Desktop\bicomun niquelar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6046" y="2000240"/>
            <a:ext cx="4875242" cy="3656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5129942" cy="343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94522"/>
            <a:ext cx="8244408" cy="2011354"/>
          </a:xfrm>
        </p:spPr>
        <p:txBody>
          <a:bodyPr>
            <a:normAutofit/>
          </a:bodyPr>
          <a:lstStyle/>
          <a:p>
            <a:pPr algn="r"/>
            <a:r>
              <a:rPr lang="es-ES" sz="3600" b="1" dirty="0" smtClean="0">
                <a:latin typeface="Courier New" pitchFamily="49" charset="0"/>
                <a:cs typeface="Courier New" pitchFamily="49" charset="0"/>
              </a:rPr>
              <a:t>Educación para a democracia cultural </a:t>
            </a:r>
            <a:endParaRPr lang="es-ES" sz="36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012160" y="3284984"/>
            <a:ext cx="2520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 smtClean="0">
              <a:hlinkClick r:id="rId3"/>
            </a:endParaRPr>
          </a:p>
          <a:p>
            <a:r>
              <a:rPr lang="es-ES" dirty="0" smtClean="0">
                <a:hlinkClick r:id="rId3"/>
              </a:rPr>
              <a:t>https://www.medialab-prado.es/participa</a:t>
            </a:r>
          </a:p>
          <a:p>
            <a:endParaRPr lang="es-ES" dirty="0" smtClean="0">
              <a:hlinkClick r:id="rId3"/>
            </a:endParaRPr>
          </a:p>
          <a:p>
            <a:endParaRPr lang="es-ES" dirty="0" smtClean="0">
              <a:hlinkClick r:id="rId3"/>
            </a:endParaRPr>
          </a:p>
          <a:p>
            <a:r>
              <a:rPr lang="es-ES" dirty="0" smtClean="0">
                <a:hlinkClick r:id="rId3"/>
              </a:rPr>
              <a:t>https://www.medialab-prado.es/comunidad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365104"/>
            <a:ext cx="4464496" cy="195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eidalab prad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2060848"/>
            <a:ext cx="1866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58204" cy="2011354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Educación para a democracia cultural 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42910" y="1916832"/>
            <a:ext cx="7929618" cy="4083936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/>
              <a:t>Mapeos colectivos: </a:t>
            </a:r>
            <a:r>
              <a:rPr lang="es-ES" sz="1400" dirty="0" smtClean="0">
                <a:hlinkClick r:id="rId2"/>
              </a:rPr>
              <a:t>https://youtu.be/_e1vABfimyY</a:t>
            </a:r>
            <a:r>
              <a:rPr lang="es-ES" sz="1400" dirty="0" smtClean="0"/>
              <a:t> </a:t>
            </a:r>
          </a:p>
          <a:p>
            <a:r>
              <a:rPr lang="es-ES" dirty="0" smtClean="0"/>
              <a:t>Listas </a:t>
            </a:r>
            <a:r>
              <a:rPr lang="es-ES" dirty="0" err="1" smtClean="0"/>
              <a:t>Vermellas</a:t>
            </a:r>
            <a:r>
              <a:rPr lang="es-ES" dirty="0" smtClean="0"/>
              <a:t> do patrimonio:</a:t>
            </a:r>
          </a:p>
          <a:p>
            <a:pPr>
              <a:buNone/>
            </a:pPr>
            <a:r>
              <a:rPr lang="es-ES" sz="1500" dirty="0" smtClean="0"/>
              <a:t>		</a:t>
            </a:r>
            <a:r>
              <a:rPr lang="es-ES" sz="1400" u="sng" dirty="0" smtClean="0">
                <a:hlinkClick r:id="rId3"/>
              </a:rPr>
              <a:t>http://patrimoniogalego.net/index.php/tag/lista-vermella/</a:t>
            </a:r>
            <a:r>
              <a:rPr lang="es-ES" sz="1400" dirty="0" smtClean="0"/>
              <a:t> </a:t>
            </a:r>
          </a:p>
          <a:p>
            <a:pPr>
              <a:buNone/>
            </a:pPr>
            <a:r>
              <a:rPr lang="es-ES" sz="1400" dirty="0" smtClean="0"/>
              <a:t>		</a:t>
            </a:r>
            <a:r>
              <a:rPr lang="es-ES" sz="1400" u="sng" dirty="0" smtClean="0">
                <a:hlinkClick r:id="rId4"/>
              </a:rPr>
              <a:t>https://www.hispanianostra.org/que-hacemos/lista-roja</a:t>
            </a:r>
            <a:r>
              <a:rPr lang="es-ES" sz="1500" u="sng" dirty="0" smtClean="0">
                <a:hlinkClick r:id="rId4"/>
              </a:rPr>
              <a:t>/</a:t>
            </a:r>
            <a:endParaRPr lang="es-ES" sz="1500" u="sng" dirty="0" smtClean="0"/>
          </a:p>
          <a:p>
            <a:pPr>
              <a:buNone/>
            </a:pPr>
            <a:endParaRPr lang="es-ES" sz="1500" dirty="0" smtClean="0"/>
          </a:p>
          <a:p>
            <a:r>
              <a:rPr lang="es-ES" dirty="0" smtClean="0"/>
              <a:t>O futuro </a:t>
            </a:r>
            <a:r>
              <a:rPr lang="es-ES" i="1" dirty="0" smtClean="0"/>
              <a:t>Libro Blanco de la creación, formación y desarrollo de públicos de la cultura </a:t>
            </a:r>
            <a:r>
              <a:rPr lang="es-ES" dirty="0" smtClean="0"/>
              <a:t>con mesas de </a:t>
            </a:r>
            <a:r>
              <a:rPr lang="es-ES" dirty="0" err="1" smtClean="0"/>
              <a:t>traballo</a:t>
            </a:r>
            <a:r>
              <a:rPr lang="es-ES" dirty="0" smtClean="0"/>
              <a:t> sobre: </a:t>
            </a:r>
          </a:p>
          <a:p>
            <a:pPr lvl="1"/>
            <a:r>
              <a:rPr lang="es-ES" dirty="0" smtClean="0"/>
              <a:t>Museos, patrimonio e artes </a:t>
            </a:r>
            <a:r>
              <a:rPr lang="es-ES" dirty="0" err="1" smtClean="0"/>
              <a:t>visuais</a:t>
            </a:r>
            <a:endParaRPr lang="es-ES" dirty="0" smtClean="0"/>
          </a:p>
          <a:p>
            <a:pPr lvl="1"/>
            <a:r>
              <a:rPr lang="es-ES" dirty="0" smtClean="0"/>
              <a:t>Artes escénicas: teatro, danza e circo</a:t>
            </a:r>
          </a:p>
          <a:p>
            <a:pPr lvl="1"/>
            <a:r>
              <a:rPr lang="es-ES" dirty="0" smtClean="0"/>
              <a:t>Música</a:t>
            </a:r>
          </a:p>
          <a:p>
            <a:pPr lvl="1"/>
            <a:r>
              <a:rPr lang="es-ES" dirty="0" smtClean="0"/>
              <a:t>Libro e bibliotecas</a:t>
            </a:r>
          </a:p>
          <a:p>
            <a:pPr lvl="1"/>
            <a:r>
              <a:rPr lang="es-ES" dirty="0" smtClean="0"/>
              <a:t>Cine e artes </a:t>
            </a:r>
            <a:r>
              <a:rPr lang="es-ES" dirty="0" err="1" smtClean="0"/>
              <a:t>audiovisuais</a:t>
            </a:r>
            <a:endParaRPr lang="es-ES" dirty="0" smtClean="0"/>
          </a:p>
          <a:p>
            <a:pPr lvl="1"/>
            <a:r>
              <a:rPr lang="es-ES" dirty="0" smtClean="0"/>
              <a:t>Cultura </a:t>
            </a:r>
            <a:r>
              <a:rPr lang="es-ES" dirty="0" err="1" smtClean="0"/>
              <a:t>dixital</a:t>
            </a:r>
            <a:endParaRPr lang="es-ES" dirty="0" smtClean="0"/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96866"/>
            <a:ext cx="8258204" cy="2011354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Bibliografía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42910" y="1285860"/>
            <a:ext cx="7929618" cy="478634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sz="5600" dirty="0" smtClean="0"/>
              <a:t>3rd UNWTO/UNESCO World Conference on Tourism and Culture: for the Benefit of All. </a:t>
            </a:r>
            <a:r>
              <a:rPr lang="es-ES" sz="5600" dirty="0" smtClean="0"/>
              <a:t>Concept note. Octubre 2018. Accesible en </a:t>
            </a:r>
            <a:r>
              <a:rPr lang="es-ES" sz="5600" u="sng" dirty="0" smtClean="0">
                <a:hlinkClick r:id="rId2"/>
              </a:rPr>
              <a:t>http://cf.cdn.unwto.org/sites/all/files/pdf/unwto_unesco_istanbul_conf_concept_note_26.10.2018_web.pdf</a:t>
            </a:r>
            <a:r>
              <a:rPr lang="es-ES" sz="5600" dirty="0" smtClean="0"/>
              <a:t>  </a:t>
            </a:r>
          </a:p>
          <a:p>
            <a:pPr lvl="0"/>
            <a:r>
              <a:rPr lang="es-ES" sz="5600" dirty="0" smtClean="0"/>
              <a:t>Alameda, D., Fernández, E. La comunicación de las marcas territorio. Actas del IC Congreso Internacional Latina de Comunicación Social. Actas online: </a:t>
            </a:r>
            <a:r>
              <a:rPr lang="es-ES" sz="5600" u="sng" dirty="0" smtClean="0">
                <a:hlinkClick r:id="rId3"/>
              </a:rPr>
              <a:t>http://www.revistalatinacs.org/12SLCS/2012_actas.html</a:t>
            </a:r>
            <a:r>
              <a:rPr lang="es-ES" sz="5600" dirty="0" smtClean="0"/>
              <a:t> </a:t>
            </a:r>
          </a:p>
          <a:p>
            <a:pPr lvl="0"/>
            <a:r>
              <a:rPr lang="es-ES" sz="5600" dirty="0" smtClean="0"/>
              <a:t>Conclusiones del Foro Cultura y Medio Rural. Procesos para la transformación social, económica y demográfica. Cerezales del Condado (León), 2017. Accesible en: </a:t>
            </a:r>
            <a:r>
              <a:rPr lang="es-ES" sz="5600" u="sng" dirty="0" smtClean="0">
                <a:hlinkClick r:id="rId4"/>
              </a:rPr>
              <a:t>https://www.mecd.gob.es/cultura/areas/cooperacion/mc/encuentro-cultura-ciudadania/cultura-medio-rural/1-foro/presentacion.html</a:t>
            </a:r>
            <a:r>
              <a:rPr lang="es-ES" sz="5600" dirty="0" smtClean="0"/>
              <a:t> </a:t>
            </a:r>
          </a:p>
          <a:p>
            <a:r>
              <a:rPr lang="es-ES" sz="5600" dirty="0" smtClean="0"/>
              <a:t> </a:t>
            </a:r>
            <a:r>
              <a:rPr lang="es-ES" sz="5600" dirty="0" err="1" smtClean="0"/>
              <a:t>Cultumática</a:t>
            </a:r>
            <a:r>
              <a:rPr lang="es-ES" sz="5600" dirty="0" smtClean="0"/>
              <a:t>. </a:t>
            </a:r>
            <a:r>
              <a:rPr lang="es-ES" sz="5600" dirty="0" err="1" smtClean="0"/>
              <a:t>Crowdfunding</a:t>
            </a:r>
            <a:r>
              <a:rPr lang="es-ES" sz="5600" dirty="0" smtClean="0"/>
              <a:t>, </a:t>
            </a:r>
            <a:r>
              <a:rPr lang="es-ES" sz="5600" dirty="0" smtClean="0">
                <a:hlinkClick r:id="rId5"/>
              </a:rPr>
              <a:t>cultural: cómo hacer una campaña eficaz. Accesible</a:t>
            </a:r>
            <a:r>
              <a:rPr lang="es-ES" sz="5600" dirty="0" smtClean="0"/>
              <a:t> en: </a:t>
            </a:r>
            <a:r>
              <a:rPr lang="es-ES" sz="5600" u="sng" dirty="0" smtClean="0">
                <a:hlinkClick r:id="rId5"/>
              </a:rPr>
              <a:t>https://cultumatica.com/crowdfunding-cultural-como-hacer-campana/</a:t>
            </a:r>
            <a:r>
              <a:rPr lang="es-ES" sz="5600" dirty="0" smtClean="0"/>
              <a:t>  </a:t>
            </a:r>
          </a:p>
          <a:p>
            <a:pPr lvl="0"/>
            <a:r>
              <a:rPr lang="es-ES" sz="5600" dirty="0" err="1" smtClean="0"/>
              <a:t>Verkami</a:t>
            </a:r>
            <a:r>
              <a:rPr lang="es-ES" sz="5600" dirty="0" smtClean="0"/>
              <a:t>. Ayuda para autores. Accesible en: </a:t>
            </a:r>
            <a:r>
              <a:rPr lang="es-ES" sz="5600" u="sng" dirty="0" smtClean="0">
                <a:hlinkClick r:id="rId6"/>
              </a:rPr>
              <a:t>https://www.verkami.com/page/authors_faq</a:t>
            </a:r>
            <a:r>
              <a:rPr lang="es-ES" sz="5600" dirty="0" smtClean="0"/>
              <a:t>  </a:t>
            </a:r>
          </a:p>
          <a:p>
            <a:pPr lvl="0"/>
            <a:r>
              <a:rPr lang="es-ES" sz="5600" dirty="0" smtClean="0"/>
              <a:t>De San Eugenio, J. (2013) Fundamentos conceptuales y teóricos para marcas de territorio. Boletín de la Asociación de Geógrafos Españoles, 62, pp.189-211. </a:t>
            </a:r>
          </a:p>
          <a:p>
            <a:pPr lvl="0"/>
            <a:r>
              <a:rPr lang="es-ES" sz="5600" dirty="0" smtClean="0"/>
              <a:t>Hispania </a:t>
            </a:r>
            <a:r>
              <a:rPr lang="es-ES" sz="5600" dirty="0" err="1" smtClean="0"/>
              <a:t>Nostra</a:t>
            </a:r>
            <a:r>
              <a:rPr lang="es-ES" sz="5600" dirty="0" smtClean="0"/>
              <a:t>: </a:t>
            </a:r>
            <a:r>
              <a:rPr lang="es-ES" sz="5600" dirty="0" err="1" smtClean="0"/>
              <a:t>Micromecenazgo</a:t>
            </a:r>
            <a:r>
              <a:rPr lang="es-ES" sz="5600" dirty="0" smtClean="0"/>
              <a:t>. Accesible en: </a:t>
            </a:r>
            <a:r>
              <a:rPr lang="es-ES" sz="5600" u="sng" dirty="0" smtClean="0">
                <a:hlinkClick r:id="rId7"/>
              </a:rPr>
              <a:t>https://www.hispanianostra.org/micromecenazgo/</a:t>
            </a:r>
            <a:r>
              <a:rPr lang="es-ES" sz="5600" dirty="0" smtClean="0"/>
              <a:t> </a:t>
            </a:r>
            <a:r>
              <a:rPr lang="es-ES" sz="5600" b="1" dirty="0" smtClean="0"/>
              <a:t> </a:t>
            </a:r>
            <a:endParaRPr lang="es-ES" sz="5600" dirty="0" smtClean="0"/>
          </a:p>
          <a:p>
            <a:pPr lvl="0"/>
            <a:r>
              <a:rPr lang="es-ES" sz="5600" dirty="0" smtClean="0"/>
              <a:t>Huertas, A. Las claves del </a:t>
            </a:r>
            <a:r>
              <a:rPr lang="es-ES" sz="5600" dirty="0" err="1" smtClean="0"/>
              <a:t>citybranding</a:t>
            </a:r>
            <a:r>
              <a:rPr lang="es-ES" sz="5600" dirty="0" smtClean="0"/>
              <a:t>. Portal de la Comunicación </a:t>
            </a:r>
            <a:r>
              <a:rPr lang="es-ES" sz="5600" dirty="0" err="1" smtClean="0"/>
              <a:t>InCom</a:t>
            </a:r>
            <a:r>
              <a:rPr lang="es-ES" sz="5600" dirty="0" smtClean="0"/>
              <a:t>-UAB · Lecciones del portal. Accesible en: </a:t>
            </a:r>
            <a:r>
              <a:rPr lang="es-ES" sz="5600" u="sng" dirty="0" smtClean="0">
                <a:hlinkClick r:id="rId8"/>
              </a:rPr>
              <a:t>http://www.portalcomunicacion.com/uploads/pdf/57_esp.pdf</a:t>
            </a:r>
            <a:r>
              <a:rPr lang="es-ES" sz="5600" dirty="0" smtClean="0"/>
              <a:t>  </a:t>
            </a:r>
          </a:p>
          <a:p>
            <a:r>
              <a:rPr lang="es-ES" sz="5600" dirty="0" smtClean="0"/>
              <a:t>Manual de marketing y comunicación cultural. VVAA. </a:t>
            </a:r>
            <a:r>
              <a:rPr lang="es-ES" sz="5600" u="sng" dirty="0" smtClean="0">
                <a:hlinkClick r:id="rId9"/>
              </a:rPr>
              <a:t>http://www.bizkaia.eus/home2/archivos/DPTO4/Temas/producto44manual-de-marketing-y-comunicacion-cultural_web.pdf?hash=29a3c3984ea6aa076af33fb327078391&amp;idioma=EU</a:t>
            </a:r>
            <a:endParaRPr lang="es-ES" sz="5600" dirty="0" smtClean="0"/>
          </a:p>
          <a:p>
            <a:pPr lvl="0"/>
            <a:r>
              <a:rPr lang="es-ES" sz="5600" dirty="0" smtClean="0"/>
              <a:t>Mateos Rusillo, S. M. Manual de Comunicación para museos y atractivos patrimoniales. Ed. </a:t>
            </a:r>
            <a:r>
              <a:rPr lang="es-ES" sz="5600" dirty="0" err="1" smtClean="0"/>
              <a:t>Trea</a:t>
            </a:r>
            <a:r>
              <a:rPr lang="es-ES" sz="5600" dirty="0" smtClean="0"/>
              <a:t>, 2012 </a:t>
            </a:r>
          </a:p>
          <a:p>
            <a:endParaRPr lang="es-ES" dirty="0" smtClean="0"/>
          </a:p>
          <a:p>
            <a:pPr>
              <a:buNone/>
            </a:pPr>
            <a:r>
              <a:rPr lang="es-ES" b="1" dirty="0" smtClean="0"/>
              <a:t> </a:t>
            </a: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368304"/>
            <a:ext cx="8258204" cy="2011354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Bibliografía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42910" y="1285860"/>
            <a:ext cx="7929618" cy="4786346"/>
          </a:xfrm>
        </p:spPr>
        <p:txBody>
          <a:bodyPr>
            <a:normAutofit fontScale="55000" lnSpcReduction="20000"/>
          </a:bodyPr>
          <a:lstStyle/>
          <a:p>
            <a:pPr lvl="0"/>
            <a:endParaRPr lang="es-ES" dirty="0" smtClean="0"/>
          </a:p>
          <a:p>
            <a:r>
              <a:rPr lang="es-ES" dirty="0" err="1" smtClean="0"/>
              <a:t>Masaguer</a:t>
            </a:r>
            <a:r>
              <a:rPr lang="es-ES" dirty="0" smtClean="0"/>
              <a:t> Otero, M., Vázquez </a:t>
            </a:r>
            <a:r>
              <a:rPr lang="es-ES" dirty="0" err="1" smtClean="0"/>
              <a:t>Veiga</a:t>
            </a:r>
            <a:r>
              <a:rPr lang="es-ES" dirty="0" smtClean="0"/>
              <a:t>, A. (2014). </a:t>
            </a:r>
            <a:r>
              <a:rPr lang="es-ES" dirty="0" err="1" smtClean="0"/>
              <a:t>Bicomún</a:t>
            </a:r>
            <a:r>
              <a:rPr lang="es-ES" dirty="0" smtClean="0"/>
              <a:t>, un experimento en el espacio público. Tejuelo, 19, pp. 154-158. Accesible en: </a:t>
            </a:r>
            <a:r>
              <a:rPr lang="es-ES" u="sng" dirty="0" smtClean="0">
                <a:hlinkClick r:id="rId2"/>
              </a:rPr>
              <a:t>file:///C:/Users/Patri/Downloads/Dialnet-BIComun-4725343%20(1).pdf</a:t>
            </a:r>
            <a:r>
              <a:rPr lang="es-ES" dirty="0" smtClean="0"/>
              <a:t> </a:t>
            </a:r>
          </a:p>
          <a:p>
            <a:pPr lvl="0"/>
            <a:r>
              <a:rPr lang="es-ES" dirty="0" smtClean="0"/>
              <a:t>Puig, T. Se acabó la diversión o ideas y gestión para la cultura. Accesible en </a:t>
            </a:r>
            <a:r>
              <a:rPr lang="es-ES" u="sng" dirty="0" smtClean="0">
                <a:hlinkClick r:id="rId3"/>
              </a:rPr>
              <a:t>www.tonipuig.com</a:t>
            </a:r>
            <a:r>
              <a:rPr lang="es-ES" dirty="0" smtClean="0"/>
              <a:t> </a:t>
            </a:r>
          </a:p>
          <a:p>
            <a:pPr lvl="0"/>
            <a:r>
              <a:rPr lang="es-ES" dirty="0" smtClean="0"/>
              <a:t>Puig, T. Comuniquemos la marca de la ciudad a los ciudadanos con pasión compartida. Accesible en </a:t>
            </a:r>
            <a:r>
              <a:rPr lang="es-ES" u="sng" dirty="0" smtClean="0">
                <a:hlinkClick r:id="rId3"/>
              </a:rPr>
              <a:t>www.tonipuig.com</a:t>
            </a:r>
            <a:r>
              <a:rPr lang="es-ES" dirty="0" smtClean="0"/>
              <a:t>  </a:t>
            </a:r>
          </a:p>
          <a:p>
            <a:pPr lvl="0"/>
            <a:r>
              <a:rPr lang="es-ES" dirty="0" smtClean="0"/>
              <a:t>UNTWO. </a:t>
            </a:r>
            <a:r>
              <a:rPr lang="es-ES" dirty="0" err="1" smtClean="0"/>
              <a:t>Tourism</a:t>
            </a:r>
            <a:r>
              <a:rPr lang="es-ES" dirty="0" smtClean="0"/>
              <a:t> and </a:t>
            </a:r>
            <a:r>
              <a:rPr lang="es-ES" dirty="0" err="1" smtClean="0"/>
              <a:t>Culture</a:t>
            </a:r>
            <a:r>
              <a:rPr lang="es-ES" dirty="0" smtClean="0"/>
              <a:t> </a:t>
            </a:r>
            <a:r>
              <a:rPr lang="es-ES" dirty="0" err="1" smtClean="0"/>
              <a:t>Sinergies</a:t>
            </a:r>
            <a:r>
              <a:rPr lang="es-ES" dirty="0" smtClean="0"/>
              <a:t>. Madrid, 2018. Accesible en: </a:t>
            </a:r>
            <a:r>
              <a:rPr lang="es-ES" u="sng" dirty="0" smtClean="0">
                <a:hlinkClick r:id="rId4"/>
              </a:rPr>
              <a:t>http://www2.unwto.org/publication/tourism-and-culture-synergies</a:t>
            </a:r>
            <a:r>
              <a:rPr lang="es-ES" dirty="0" smtClean="0"/>
              <a:t>  </a:t>
            </a:r>
          </a:p>
          <a:p>
            <a:pPr lvl="0"/>
            <a:r>
              <a:rPr lang="es-ES" dirty="0" smtClean="0"/>
              <a:t>Año Europeo del Patrimonio Cultural 2018. Manual de identidad gráfica. Versión de borrador actualizada noviembre 2017. Accesible en: </a:t>
            </a:r>
            <a:r>
              <a:rPr lang="es-ES" u="sng" dirty="0" smtClean="0">
                <a:hlinkClick r:id="rId5"/>
              </a:rPr>
              <a:t>http://sepie.es/doc/patrimonio-cultural/guia_visual.pdf</a:t>
            </a:r>
            <a:r>
              <a:rPr lang="es-ES" dirty="0" smtClean="0"/>
              <a:t> </a:t>
            </a:r>
            <a:r>
              <a:rPr lang="es-ES" b="1" dirty="0" smtClean="0"/>
              <a:t> </a:t>
            </a:r>
            <a:endParaRPr lang="es-ES" dirty="0" smtClean="0"/>
          </a:p>
          <a:p>
            <a:pPr lvl="0"/>
            <a:r>
              <a:rPr lang="es-ES" dirty="0" smtClean="0"/>
              <a:t>Oslo </a:t>
            </a:r>
            <a:r>
              <a:rPr lang="es-ES" dirty="0" err="1" smtClean="0"/>
              <a:t>Brand</a:t>
            </a:r>
            <a:r>
              <a:rPr lang="es-ES" dirty="0" smtClean="0"/>
              <a:t> Management. </a:t>
            </a:r>
            <a:r>
              <a:rPr lang="es-ES" dirty="0" err="1" smtClean="0"/>
              <a:t>Report</a:t>
            </a:r>
            <a:r>
              <a:rPr lang="es-ES" dirty="0" smtClean="0"/>
              <a:t> 2017. Accesible en </a:t>
            </a:r>
            <a:r>
              <a:rPr lang="es-ES" u="sng" dirty="0" smtClean="0">
                <a:hlinkClick r:id="rId6"/>
              </a:rPr>
              <a:t>https://oslobrandbox.no/wp-content/uploads/2018/10/AnnualReport2017.pdf</a:t>
            </a:r>
            <a:r>
              <a:rPr lang="es-ES" dirty="0" smtClean="0"/>
              <a:t>  </a:t>
            </a:r>
          </a:p>
          <a:p>
            <a:pPr lvl="0"/>
            <a:r>
              <a:rPr lang="es-ES" dirty="0" smtClean="0"/>
              <a:t>Oslo </a:t>
            </a:r>
            <a:r>
              <a:rPr lang="es-ES" dirty="0" err="1" smtClean="0"/>
              <a:t>Brand</a:t>
            </a:r>
            <a:r>
              <a:rPr lang="es-ES" dirty="0" smtClean="0"/>
              <a:t> </a:t>
            </a:r>
            <a:r>
              <a:rPr lang="es-ES" dirty="0" err="1" smtClean="0"/>
              <a:t>Toolbox</a:t>
            </a:r>
            <a:r>
              <a:rPr lang="es-ES" dirty="0" smtClean="0"/>
              <a:t> </a:t>
            </a:r>
            <a:r>
              <a:rPr lang="es-ES" u="sng" dirty="0" smtClean="0">
                <a:hlinkClick r:id="rId7"/>
              </a:rPr>
              <a:t>https://oslobrandbox.no/</a:t>
            </a:r>
            <a:r>
              <a:rPr lang="es-ES" dirty="0" smtClean="0"/>
              <a:t> </a:t>
            </a:r>
          </a:p>
          <a:p>
            <a:pPr lvl="0"/>
            <a:r>
              <a:rPr lang="es-ES" dirty="0" smtClean="0"/>
              <a:t>Total </a:t>
            </a:r>
            <a:r>
              <a:rPr lang="es-ES" dirty="0" err="1" smtClean="0"/>
              <a:t>Destination</a:t>
            </a:r>
            <a:r>
              <a:rPr lang="es-ES" dirty="0" smtClean="0"/>
              <a:t> </a:t>
            </a:r>
            <a:r>
              <a:rPr lang="es-ES" dirty="0" err="1" smtClean="0"/>
              <a:t>Brand</a:t>
            </a:r>
            <a:r>
              <a:rPr lang="es-ES" dirty="0" smtClean="0"/>
              <a:t>. </a:t>
            </a:r>
            <a:r>
              <a:rPr lang="es-ES" dirty="0" err="1" smtClean="0"/>
              <a:t>Experiences</a:t>
            </a:r>
            <a:r>
              <a:rPr lang="es-ES" dirty="0" smtClean="0"/>
              <a:t> are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brand</a:t>
            </a:r>
            <a:r>
              <a:rPr lang="es-ES" dirty="0" smtClean="0"/>
              <a:t>. </a:t>
            </a:r>
            <a:r>
              <a:rPr lang="es-ES" dirty="0" err="1" smtClean="0"/>
              <a:t>Ebook</a:t>
            </a:r>
            <a:r>
              <a:rPr lang="es-ES" dirty="0" smtClean="0"/>
              <a:t> n.10. Accesible en: </a:t>
            </a:r>
            <a:r>
              <a:rPr lang="es-ES" u="sng" dirty="0" smtClean="0">
                <a:hlinkClick r:id="rId8"/>
              </a:rPr>
              <a:t>https://www.destinationbranding.com/pub/doc/ebook-10-Experiences-are-the-Brand.pdf</a:t>
            </a:r>
            <a:r>
              <a:rPr lang="es-ES" dirty="0" smtClean="0"/>
              <a:t> </a:t>
            </a:r>
          </a:p>
          <a:p>
            <a:endParaRPr lang="es-ES" dirty="0" smtClean="0"/>
          </a:p>
          <a:p>
            <a:pPr>
              <a:buNone/>
            </a:pPr>
            <a:r>
              <a:rPr lang="es-ES" b="1" dirty="0" smtClean="0"/>
              <a:t> </a:t>
            </a: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#</a:t>
            </a:r>
            <a:r>
              <a:rPr lang="es-ES" sz="18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8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8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14282" y="1928802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Grazas</a:t>
            </a:r>
            <a:r>
              <a:rPr lang="es-E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!</a:t>
            </a:r>
            <a:endParaRPr lang="es-E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1 Marcador de pie de página"/>
          <p:cNvSpPr txBox="1">
            <a:spLocks/>
          </p:cNvSpPr>
          <p:nvPr/>
        </p:nvSpPr>
        <p:spPr>
          <a:xfrm>
            <a:off x="0" y="558924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dirty="0" smtClean="0">
                <a:solidFill>
                  <a:schemeClr val="tx1">
                    <a:tint val="75000"/>
                  </a:schemeClr>
                </a:solidFill>
                <a:latin typeface="Courier New" pitchFamily="49" charset="0"/>
                <a:cs typeface="Courier New" pitchFamily="49" charset="0"/>
              </a:rPr>
              <a:t>patrimunozrana@gmail.com</a:t>
            </a: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O turista cultural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8143932" cy="157163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s-ES" dirty="0" smtClean="0"/>
              <a:t>	</a:t>
            </a:r>
            <a:r>
              <a:rPr lang="es-ES" sz="4500" dirty="0" smtClean="0"/>
              <a:t>Segundo o grao de motivación:</a:t>
            </a:r>
          </a:p>
          <a:p>
            <a:pPr lvl="1"/>
            <a:r>
              <a:rPr lang="es-ES" sz="3800" dirty="0" smtClean="0"/>
              <a:t>Culturalmente motivado/ </a:t>
            </a:r>
            <a:r>
              <a:rPr lang="es-ES" sz="3800" dirty="0" smtClean="0">
                <a:solidFill>
                  <a:schemeClr val="bg1">
                    <a:lumMod val="50000"/>
                  </a:schemeClr>
                </a:solidFill>
              </a:rPr>
              <a:t>culturalmente inspirado</a:t>
            </a:r>
            <a:r>
              <a:rPr lang="es-ES" sz="3800" dirty="0" smtClean="0"/>
              <a:t>/ </a:t>
            </a:r>
            <a:r>
              <a:rPr lang="es-ES" sz="3800" dirty="0" smtClean="0">
                <a:solidFill>
                  <a:schemeClr val="bg1">
                    <a:lumMod val="65000"/>
                  </a:schemeClr>
                </a:solidFill>
              </a:rPr>
              <a:t>culturalmente atraído</a:t>
            </a:r>
          </a:p>
          <a:p>
            <a:pPr lvl="1"/>
            <a:r>
              <a:rPr lang="es-ES" sz="3800" dirty="0" err="1" smtClean="0"/>
              <a:t>Moi</a:t>
            </a:r>
            <a:r>
              <a:rPr lang="es-ES" sz="3800" dirty="0" smtClean="0"/>
              <a:t> motivado /</a:t>
            </a:r>
            <a:r>
              <a:rPr lang="es-ES" sz="3800" dirty="0" smtClean="0">
                <a:solidFill>
                  <a:schemeClr val="bg1">
                    <a:lumMod val="50000"/>
                  </a:schemeClr>
                </a:solidFill>
              </a:rPr>
              <a:t>parcialmente motivado </a:t>
            </a:r>
            <a:r>
              <a:rPr lang="es-ES" sz="3800" dirty="0" smtClean="0"/>
              <a:t>/ </a:t>
            </a:r>
            <a:r>
              <a:rPr lang="es-ES" sz="3800" dirty="0" smtClean="0">
                <a:solidFill>
                  <a:schemeClr val="bg1">
                    <a:lumMod val="65000"/>
                  </a:schemeClr>
                </a:solidFill>
              </a:rPr>
              <a:t>accidental</a:t>
            </a:r>
            <a:r>
              <a:rPr lang="es-ES" sz="3800" dirty="0" smtClean="0"/>
              <a:t>/</a:t>
            </a:r>
            <a:r>
              <a:rPr lang="es-ES" sz="3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3800" dirty="0" smtClean="0">
                <a:solidFill>
                  <a:schemeClr val="bg1">
                    <a:lumMod val="85000"/>
                  </a:schemeClr>
                </a:solidFill>
              </a:rPr>
              <a:t>non cultural</a:t>
            </a:r>
          </a:p>
          <a:p>
            <a:endParaRPr lang="es-ES" sz="4500" dirty="0" smtClean="0"/>
          </a:p>
          <a:p>
            <a:pPr>
              <a:buNone/>
            </a:pPr>
            <a:r>
              <a:rPr lang="es-ES" sz="4500" dirty="0" smtClean="0"/>
              <a:t>	</a:t>
            </a:r>
            <a:r>
              <a:rPr lang="es-ES" sz="4500" dirty="0" err="1" smtClean="0"/>
              <a:t>Outros</a:t>
            </a:r>
            <a:r>
              <a:rPr lang="es-ES" sz="4500" dirty="0" smtClean="0"/>
              <a:t> modelos:</a:t>
            </a:r>
            <a:endParaRPr lang="es-ES" sz="4500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1142976" y="2643182"/>
          <a:ext cx="6858048" cy="3429024"/>
        </p:xfrm>
        <a:graphic>
          <a:graphicData uri="http://schemas.openxmlformats.org/drawingml/2006/table">
            <a:tbl>
              <a:tblPr>
                <a:tableStyleId>{AF606853-7671-496A-8E4F-DF71F8EC918B}</a:tableStyleId>
              </a:tblPr>
              <a:tblGrid>
                <a:gridCol w="2074230"/>
                <a:gridCol w="2074230"/>
                <a:gridCol w="1387279"/>
                <a:gridCol w="1322309"/>
              </a:tblGrid>
              <a:tr h="571313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CLASIFICACIÓN DOS TURISTAS CULTURAIS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err="1"/>
                        <a:t>Fonte</a:t>
                      </a:r>
                      <a:r>
                        <a:rPr lang="es-ES" sz="1400" dirty="0"/>
                        <a:t>: A partir de </a:t>
                      </a:r>
                      <a:r>
                        <a:rPr lang="es-ES" sz="1400" dirty="0" err="1"/>
                        <a:t>McKercher</a:t>
                      </a:r>
                      <a:r>
                        <a:rPr lang="es-ES" sz="1400" dirty="0"/>
                        <a:t> e Du Cros (2002)</a:t>
                      </a:r>
                      <a:endParaRPr lang="es-ES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NIVEL DA EXPERIENCIA NO DESTINO</a:t>
                      </a:r>
                      <a:endParaRPr lang="es-ES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81620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Profunda</a:t>
                      </a:r>
                      <a:endParaRPr lang="es-ES" sz="1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Superficial</a:t>
                      </a:r>
                      <a:endParaRPr lang="es-ES" sz="1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/>
                </a:tc>
              </a:tr>
              <a:tr h="86561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/>
                        <a:t>PESO DA CULTURA NA TOMA DE DECISIÓN DE VIAXAR</a:t>
                      </a:r>
                      <a:endParaRPr lang="es-ES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/>
                        <a:t>Alto </a:t>
                      </a:r>
                      <a:endParaRPr lang="es-ES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err="1">
                          <a:solidFill>
                            <a:schemeClr val="tx1"/>
                          </a:solidFill>
                        </a:rPr>
                        <a:t>Purproseful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 cultural </a:t>
                      </a:r>
                      <a:r>
                        <a:rPr lang="es-ES" sz="1400" dirty="0" err="1">
                          <a:solidFill>
                            <a:schemeClr val="tx1"/>
                          </a:solidFill>
                        </a:rPr>
                        <a:t>tourist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solidFill>
                            <a:schemeClr val="tx1"/>
                          </a:solidFill>
                        </a:rPr>
                        <a:t>Sightseeing cultural tourist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448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/>
                        <a:t>Moderado </a:t>
                      </a:r>
                      <a:endParaRPr lang="es-ES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Casual cultural </a:t>
                      </a:r>
                      <a:r>
                        <a:rPr lang="es-ES" sz="1400" dirty="0" err="1">
                          <a:solidFill>
                            <a:schemeClr val="tx1"/>
                          </a:solidFill>
                        </a:rPr>
                        <a:t>tourist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561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err="1"/>
                        <a:t>Baixo</a:t>
                      </a:r>
                      <a:endParaRPr lang="es-ES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solidFill>
                            <a:schemeClr val="tx1"/>
                          </a:solidFill>
                        </a:rPr>
                        <a:t>Serendipitous cultural tourist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Incidental cultural </a:t>
                      </a:r>
                      <a:r>
                        <a:rPr lang="es-ES" sz="1400" dirty="0" err="1">
                          <a:solidFill>
                            <a:schemeClr val="tx1"/>
                          </a:solidFill>
                        </a:rPr>
                        <a:t>tourist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765" marR="6076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Recursos e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produtos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86248" y="1428736"/>
            <a:ext cx="4329114" cy="44291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" sz="1800" b="1" dirty="0" smtClean="0"/>
              <a:t>PRODUTO CULTURAL :</a:t>
            </a:r>
          </a:p>
          <a:p>
            <a:pPr>
              <a:buNone/>
            </a:pPr>
            <a:r>
              <a:rPr lang="es-ES" sz="1800" dirty="0" smtClean="0"/>
              <a:t>O patrimonio </a:t>
            </a:r>
            <a:r>
              <a:rPr lang="es-ES" sz="1800" b="1" dirty="0" err="1" smtClean="0"/>
              <a:t>estrutúrase</a:t>
            </a:r>
            <a:r>
              <a:rPr lang="es-ES" sz="1800" b="1" dirty="0" smtClean="0"/>
              <a:t> para o </a:t>
            </a:r>
            <a:r>
              <a:rPr lang="es-ES" sz="1800" b="1" dirty="0" err="1" smtClean="0"/>
              <a:t>seu</a:t>
            </a:r>
            <a:r>
              <a:rPr lang="es-ES" sz="1800" b="1" dirty="0" smtClean="0"/>
              <a:t> uso</a:t>
            </a:r>
            <a:r>
              <a:rPr lang="es-ES" sz="1800" dirty="0" smtClean="0"/>
              <a:t>. É un recurso no que se pode desenvolver </a:t>
            </a:r>
            <a:r>
              <a:rPr lang="es-ES" sz="1800" dirty="0" err="1" smtClean="0"/>
              <a:t>algunha</a:t>
            </a:r>
            <a:r>
              <a:rPr lang="es-ES" sz="1800" dirty="0" smtClean="0"/>
              <a:t> </a:t>
            </a:r>
            <a:r>
              <a:rPr lang="es-ES" sz="1800" dirty="0" err="1" smtClean="0"/>
              <a:t>actividade</a:t>
            </a:r>
            <a:r>
              <a:rPr lang="es-ES" sz="1800" dirty="0" smtClean="0"/>
              <a:t>, porque está formulada </a:t>
            </a:r>
            <a:r>
              <a:rPr lang="es-ES" sz="1800" dirty="0" err="1" smtClean="0"/>
              <a:t>unha</a:t>
            </a:r>
            <a:r>
              <a:rPr lang="es-ES" sz="1800" dirty="0" smtClean="0"/>
              <a:t> </a:t>
            </a:r>
            <a:r>
              <a:rPr lang="es-ES" sz="1800" b="1" dirty="0" err="1" smtClean="0"/>
              <a:t>proposta</a:t>
            </a:r>
            <a:r>
              <a:rPr lang="es-ES" sz="1800" b="1" dirty="0" smtClean="0"/>
              <a:t> de </a:t>
            </a:r>
            <a:r>
              <a:rPr lang="es-ES" sz="1800" b="1" dirty="0" err="1" smtClean="0"/>
              <a:t>accesibilidade</a:t>
            </a:r>
            <a:r>
              <a:rPr lang="es-ES" sz="1800" b="1" dirty="0" smtClean="0"/>
              <a:t> </a:t>
            </a:r>
            <a:r>
              <a:rPr lang="es-ES" sz="1800" dirty="0" smtClean="0"/>
              <a:t>temporal, espacial e económica. (Vázquez </a:t>
            </a:r>
            <a:r>
              <a:rPr lang="es-ES" sz="1800" dirty="0" err="1" smtClean="0"/>
              <a:t>Casielles</a:t>
            </a:r>
            <a:r>
              <a:rPr lang="es-ES" sz="1800" dirty="0" smtClean="0"/>
              <a:t>, 2003):</a:t>
            </a:r>
          </a:p>
          <a:p>
            <a:pPr>
              <a:buNone/>
            </a:pPr>
            <a:endParaRPr lang="es-ES" sz="1800" dirty="0" smtClean="0"/>
          </a:p>
          <a:p>
            <a:pPr>
              <a:buNone/>
            </a:pPr>
            <a:r>
              <a:rPr lang="es-ES" sz="1800" b="1" dirty="0" smtClean="0"/>
              <a:t>PRODUTO TURÍSTICO:</a:t>
            </a:r>
          </a:p>
          <a:p>
            <a:pPr>
              <a:buNone/>
            </a:pPr>
            <a:r>
              <a:rPr lang="es-ES" sz="1800" dirty="0" smtClean="0"/>
              <a:t>É </a:t>
            </a:r>
            <a:r>
              <a:rPr lang="es-ES" sz="1800" dirty="0" err="1" smtClean="0"/>
              <a:t>unha</a:t>
            </a:r>
            <a:r>
              <a:rPr lang="es-ES" sz="1800" dirty="0" smtClean="0"/>
              <a:t> </a:t>
            </a:r>
            <a:r>
              <a:rPr lang="es-ES" sz="1800" b="1" dirty="0" smtClean="0"/>
              <a:t>relación de experiencias </a:t>
            </a:r>
            <a:r>
              <a:rPr lang="es-ES" sz="1800" dirty="0" smtClean="0"/>
              <a:t>que se </a:t>
            </a:r>
            <a:r>
              <a:rPr lang="es-ES" sz="1800" dirty="0" err="1" smtClean="0"/>
              <a:t>manifestan</a:t>
            </a:r>
            <a:r>
              <a:rPr lang="es-ES" sz="1800" dirty="0" smtClean="0"/>
              <a:t> en forma de </a:t>
            </a:r>
            <a:r>
              <a:rPr lang="es-ES" sz="1800" dirty="0" err="1" smtClean="0"/>
              <a:t>servizos</a:t>
            </a:r>
            <a:r>
              <a:rPr lang="es-ES" sz="1800" dirty="0" smtClean="0"/>
              <a:t> recibidos (</a:t>
            </a:r>
            <a:r>
              <a:rPr lang="es-ES" sz="1800" dirty="0" err="1" smtClean="0"/>
              <a:t>Vogeler</a:t>
            </a:r>
            <a:r>
              <a:rPr lang="es-ES" sz="1800" dirty="0" smtClean="0"/>
              <a:t> e Hernández, 2004). Ten que ser accesible e poder adquirirse </a:t>
            </a:r>
            <a:r>
              <a:rPr lang="es-ES" sz="1800" dirty="0" err="1" smtClean="0"/>
              <a:t>baixo</a:t>
            </a:r>
            <a:r>
              <a:rPr lang="es-ES" sz="1800" dirty="0" smtClean="0"/>
              <a:t> un </a:t>
            </a:r>
            <a:r>
              <a:rPr lang="es-ES" sz="1800" dirty="0" err="1" smtClean="0"/>
              <a:t>prezo</a:t>
            </a:r>
            <a:r>
              <a:rPr lang="es-ES" sz="1800" dirty="0" smtClean="0"/>
              <a:t>.</a:t>
            </a:r>
            <a:endParaRPr lang="es-ES" sz="1800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371477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142976" y="5214950"/>
            <a:ext cx="2603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Fonte</a:t>
            </a:r>
            <a:r>
              <a:rPr lang="es-ES" dirty="0" smtClean="0"/>
              <a:t>: Martín </a:t>
            </a:r>
            <a:r>
              <a:rPr lang="es-ES" dirty="0" err="1" smtClean="0"/>
              <a:t>Giugelmino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 comunicación no turismo cultural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s-ES" b="1" dirty="0" smtClean="0"/>
              <a:t>O concepto </a:t>
            </a:r>
            <a:r>
              <a:rPr lang="es-ES" b="1" dirty="0" err="1" smtClean="0"/>
              <a:t>paraugas</a:t>
            </a:r>
            <a:r>
              <a:rPr lang="es-ES" b="1" dirty="0" smtClean="0"/>
              <a:t> da comunicación global como </a:t>
            </a:r>
            <a:r>
              <a:rPr lang="es-ES" b="1" dirty="0" err="1" smtClean="0"/>
              <a:t>unha</a:t>
            </a:r>
            <a:r>
              <a:rPr lang="es-ES" b="1" dirty="0" smtClean="0"/>
              <a:t> nova forma da </a:t>
            </a:r>
            <a:r>
              <a:rPr lang="es-ES" b="1" dirty="0" err="1" smtClean="0"/>
              <a:t>xestión</a:t>
            </a:r>
            <a:r>
              <a:rPr lang="es-ES" b="1" dirty="0" smtClean="0"/>
              <a:t> patrimonial </a:t>
            </a:r>
            <a:r>
              <a:rPr lang="es-ES" dirty="0" smtClean="0"/>
              <a:t>(Mateos, 2008)</a:t>
            </a:r>
            <a:r>
              <a:rPr lang="es-ES" b="1" dirty="0" smtClean="0"/>
              <a:t>:</a:t>
            </a:r>
            <a:endParaRPr lang="es-ES" dirty="0" smtClean="0"/>
          </a:p>
          <a:p>
            <a:r>
              <a:rPr lang="es-ES" dirty="0" smtClean="0"/>
              <a:t>A comunicación global é a </a:t>
            </a:r>
            <a:r>
              <a:rPr lang="es-ES" dirty="0" err="1" smtClean="0"/>
              <a:t>xestión</a:t>
            </a:r>
            <a:r>
              <a:rPr lang="es-ES" dirty="0" smtClean="0"/>
              <a:t> cultural e comunicativa que </a:t>
            </a:r>
            <a:r>
              <a:rPr lang="es-ES" b="1" dirty="0" smtClean="0"/>
              <a:t>media entre os recursos </a:t>
            </a:r>
            <a:r>
              <a:rPr lang="es-ES" b="1" dirty="0" err="1" smtClean="0"/>
              <a:t>patrimoniais</a:t>
            </a:r>
            <a:r>
              <a:rPr lang="es-ES" b="1" dirty="0" smtClean="0"/>
              <a:t> e a sociedades</a:t>
            </a:r>
            <a:r>
              <a:rPr lang="es-ES" dirty="0" smtClean="0"/>
              <a:t> para potenciar un </a:t>
            </a:r>
            <a:r>
              <a:rPr lang="es-ES" b="1" dirty="0" smtClean="0"/>
              <a:t>uso responsable</a:t>
            </a:r>
            <a:r>
              <a:rPr lang="es-ES" dirty="0" smtClean="0"/>
              <a:t>, </a:t>
            </a:r>
            <a:r>
              <a:rPr lang="es-ES" dirty="0" err="1" smtClean="0"/>
              <a:t>proveitoso</a:t>
            </a:r>
            <a:r>
              <a:rPr lang="es-ES" dirty="0" smtClean="0"/>
              <a:t>, </a:t>
            </a:r>
            <a:r>
              <a:rPr lang="es-ES" b="1" dirty="0" smtClean="0"/>
              <a:t>atractivo</a:t>
            </a:r>
            <a:r>
              <a:rPr lang="es-ES" dirty="0" smtClean="0"/>
              <a:t> e efectivo capaz de aunar a preservación dos </a:t>
            </a:r>
            <a:r>
              <a:rPr lang="es-ES" dirty="0" err="1" smtClean="0"/>
              <a:t>bens</a:t>
            </a:r>
            <a:r>
              <a:rPr lang="es-ES" dirty="0" smtClean="0"/>
              <a:t> </a:t>
            </a:r>
            <a:r>
              <a:rPr lang="es-ES" dirty="0" err="1" smtClean="0"/>
              <a:t>culturais</a:t>
            </a:r>
            <a:r>
              <a:rPr lang="es-ES" dirty="0" smtClean="0"/>
              <a:t> </a:t>
            </a:r>
            <a:r>
              <a:rPr lang="es-ES" dirty="0" err="1" smtClean="0"/>
              <a:t>co</a:t>
            </a:r>
            <a:r>
              <a:rPr lang="es-ES" dirty="0" smtClean="0"/>
              <a:t> </a:t>
            </a:r>
            <a:r>
              <a:rPr lang="es-ES" dirty="0" err="1" smtClean="0"/>
              <a:t>seu</a:t>
            </a:r>
            <a:r>
              <a:rPr lang="es-ES" dirty="0" smtClean="0"/>
              <a:t> goce integral por parte dos usuarios. Así que </a:t>
            </a:r>
            <a:r>
              <a:rPr lang="es-ES" dirty="0" err="1" smtClean="0"/>
              <a:t>inclúe</a:t>
            </a:r>
            <a:r>
              <a:rPr lang="es-ES" dirty="0" smtClean="0"/>
              <a:t> tanto a </a:t>
            </a:r>
            <a:r>
              <a:rPr lang="es-ES" b="1" dirty="0" smtClean="0"/>
              <a:t>difusión cultural </a:t>
            </a:r>
            <a:r>
              <a:rPr lang="es-ES" dirty="0" smtClean="0"/>
              <a:t>(discurso) como a </a:t>
            </a:r>
            <a:r>
              <a:rPr lang="es-ES" b="1" dirty="0" smtClean="0"/>
              <a:t>comunicación</a:t>
            </a:r>
            <a:r>
              <a:rPr lang="es-ES" dirty="0" smtClean="0"/>
              <a:t> (conexión </a:t>
            </a:r>
            <a:r>
              <a:rPr lang="es-ES" dirty="0" err="1" smtClean="0"/>
              <a:t>cos</a:t>
            </a:r>
            <a:r>
              <a:rPr lang="es-ES" dirty="0" smtClean="0"/>
              <a:t> públicos).</a:t>
            </a:r>
          </a:p>
          <a:p>
            <a:r>
              <a:rPr lang="es-ES" dirty="0" smtClean="0"/>
              <a:t>Se nos </a:t>
            </a:r>
            <a:r>
              <a:rPr lang="es-ES" dirty="0" err="1" smtClean="0"/>
              <a:t>imos</a:t>
            </a:r>
            <a:r>
              <a:rPr lang="es-ES" dirty="0" smtClean="0"/>
              <a:t> á comunicación externa, </a:t>
            </a:r>
            <a:r>
              <a:rPr lang="es-ES" dirty="0" err="1" smtClean="0"/>
              <a:t>temos</a:t>
            </a:r>
            <a:r>
              <a:rPr lang="es-ES" dirty="0" smtClean="0"/>
              <a:t> que pensar nos </a:t>
            </a:r>
            <a:r>
              <a:rPr lang="es-ES" dirty="0" err="1" smtClean="0"/>
              <a:t>seus</a:t>
            </a:r>
            <a:r>
              <a:rPr lang="es-ES" dirty="0" smtClean="0"/>
              <a:t> </a:t>
            </a:r>
            <a:r>
              <a:rPr lang="es-ES" dirty="0" err="1" smtClean="0"/>
              <a:t>obxectivos</a:t>
            </a:r>
            <a:r>
              <a:rPr lang="es-ES" dirty="0" smtClean="0"/>
              <a:t>: </a:t>
            </a:r>
          </a:p>
          <a:p>
            <a:pPr>
              <a:buNone/>
            </a:pPr>
            <a:r>
              <a:rPr lang="es-ES" dirty="0" smtClean="0"/>
              <a:t>1.- </a:t>
            </a:r>
            <a:r>
              <a:rPr lang="es-ES" b="1" dirty="0" err="1" smtClean="0"/>
              <a:t>Obxectivo</a:t>
            </a:r>
            <a:r>
              <a:rPr lang="es-ES" b="1" dirty="0" smtClean="0"/>
              <a:t> cognitivo</a:t>
            </a:r>
            <a:r>
              <a:rPr lang="es-ES" dirty="0" smtClean="0"/>
              <a:t>: </a:t>
            </a:r>
            <a:r>
              <a:rPr lang="es-ES" dirty="0" err="1" smtClean="0"/>
              <a:t>Notoriedade</a:t>
            </a:r>
            <a:r>
              <a:rPr lang="es-ES" dirty="0" smtClean="0"/>
              <a:t> (</a:t>
            </a:r>
            <a:r>
              <a:rPr lang="es-ES" dirty="0" err="1" smtClean="0"/>
              <a:t>posicionamento</a:t>
            </a:r>
            <a:r>
              <a:rPr lang="es-ES" dirty="0" smtClean="0"/>
              <a:t> de marca): queremos que nos </a:t>
            </a:r>
            <a:r>
              <a:rPr lang="es-ES" dirty="0" err="1" smtClean="0"/>
              <a:t>coñezan</a:t>
            </a:r>
            <a:r>
              <a:rPr lang="es-ES" dirty="0" smtClean="0"/>
              <a:t>. </a:t>
            </a:r>
            <a:r>
              <a:rPr lang="es-ES" dirty="0" err="1" smtClean="0"/>
              <a:t>Proxectamos</a:t>
            </a:r>
            <a:r>
              <a:rPr lang="es-ES" dirty="0" smtClean="0"/>
              <a:t> a </a:t>
            </a:r>
            <a:r>
              <a:rPr lang="es-ES" dirty="0" err="1" smtClean="0"/>
              <a:t>nosa</a:t>
            </a:r>
            <a:r>
              <a:rPr lang="es-ES" dirty="0" smtClean="0"/>
              <a:t> </a:t>
            </a:r>
            <a:r>
              <a:rPr lang="es-ES" dirty="0" err="1" smtClean="0"/>
              <a:t>imaxe</a:t>
            </a:r>
            <a:r>
              <a:rPr lang="es-ES" dirty="0" smtClean="0"/>
              <a:t>.</a:t>
            </a:r>
          </a:p>
          <a:p>
            <a:pPr>
              <a:buNone/>
            </a:pPr>
            <a:r>
              <a:rPr lang="es-ES" dirty="0" smtClean="0"/>
              <a:t>2.- </a:t>
            </a:r>
            <a:r>
              <a:rPr lang="es-ES" b="1" dirty="0" err="1" smtClean="0"/>
              <a:t>Obxectivo</a:t>
            </a:r>
            <a:r>
              <a:rPr lang="es-ES" b="1" dirty="0" smtClean="0"/>
              <a:t> afectivo</a:t>
            </a:r>
            <a:r>
              <a:rPr lang="es-ES" dirty="0" smtClean="0"/>
              <a:t>: </a:t>
            </a:r>
            <a:r>
              <a:rPr lang="es-ES" dirty="0" err="1" smtClean="0"/>
              <a:t>Imaxe</a:t>
            </a:r>
            <a:r>
              <a:rPr lang="es-ES" dirty="0" smtClean="0"/>
              <a:t>: queremos que </a:t>
            </a:r>
            <a:r>
              <a:rPr lang="es-ES" dirty="0" err="1" smtClean="0"/>
              <a:t>saiban</a:t>
            </a:r>
            <a:r>
              <a:rPr lang="es-ES" dirty="0" smtClean="0"/>
              <a:t> como somos. </a:t>
            </a:r>
            <a:r>
              <a:rPr lang="es-ES" dirty="0" err="1" smtClean="0"/>
              <a:t>Concorda</a:t>
            </a:r>
            <a:r>
              <a:rPr lang="es-ES" dirty="0" smtClean="0"/>
              <a:t> o que queremos transmitir </a:t>
            </a:r>
            <a:r>
              <a:rPr lang="es-ES" dirty="0" err="1" smtClean="0"/>
              <a:t>co</a:t>
            </a:r>
            <a:r>
              <a:rPr lang="es-ES" dirty="0" smtClean="0"/>
              <a:t> que é percibido? Que expectativa </a:t>
            </a:r>
            <a:r>
              <a:rPr lang="es-ES" dirty="0" err="1" smtClean="0"/>
              <a:t>xeramos</a:t>
            </a:r>
            <a:r>
              <a:rPr lang="es-ES" dirty="0" smtClean="0"/>
              <a:t>?</a:t>
            </a:r>
          </a:p>
          <a:p>
            <a:pPr>
              <a:buNone/>
            </a:pPr>
            <a:r>
              <a:rPr lang="es-ES" dirty="0" smtClean="0"/>
              <a:t>3.-</a:t>
            </a:r>
            <a:r>
              <a:rPr lang="es-ES" b="1" dirty="0" smtClean="0"/>
              <a:t>Obxectivo </a:t>
            </a:r>
            <a:r>
              <a:rPr lang="es-ES" b="1" dirty="0" err="1" smtClean="0"/>
              <a:t>condutual</a:t>
            </a:r>
            <a:r>
              <a:rPr lang="es-ES" dirty="0" smtClean="0"/>
              <a:t>: Venta: que nos visiten, patrocinen... </a:t>
            </a:r>
          </a:p>
          <a:p>
            <a:endParaRPr lang="es-ES" dirty="0" smtClean="0"/>
          </a:p>
          <a:p>
            <a:pPr>
              <a:buNone/>
            </a:pPr>
            <a:r>
              <a:rPr lang="es-ES" i="1" dirty="0" err="1" smtClean="0"/>
              <a:t>Unha</a:t>
            </a:r>
            <a:r>
              <a:rPr lang="es-ES" i="1" dirty="0" smtClean="0"/>
              <a:t> marca </a:t>
            </a:r>
            <a:r>
              <a:rPr lang="es-ES" i="1" dirty="0" err="1" smtClean="0"/>
              <a:t>vai</a:t>
            </a:r>
            <a:r>
              <a:rPr lang="es-ES" i="1" dirty="0" smtClean="0"/>
              <a:t> </a:t>
            </a:r>
            <a:r>
              <a:rPr lang="es-ES" i="1" dirty="0" err="1" smtClean="0"/>
              <a:t>alén</a:t>
            </a:r>
            <a:r>
              <a:rPr lang="es-ES" i="1" dirty="0" smtClean="0"/>
              <a:t> </a:t>
            </a:r>
            <a:r>
              <a:rPr lang="es-ES" i="1" dirty="0" err="1" smtClean="0"/>
              <a:t>dun</a:t>
            </a:r>
            <a:r>
              <a:rPr lang="es-ES" i="1" dirty="0" smtClean="0"/>
              <a:t> logo e un slogan…</a:t>
            </a:r>
          </a:p>
          <a:p>
            <a:pPr>
              <a:buNone/>
            </a:pPr>
            <a:r>
              <a:rPr lang="es-ES" i="1" dirty="0" err="1" smtClean="0"/>
              <a:t>Unha</a:t>
            </a:r>
            <a:r>
              <a:rPr lang="es-ES" i="1" dirty="0" smtClean="0"/>
              <a:t> marca posicionada </a:t>
            </a:r>
            <a:r>
              <a:rPr lang="es-ES" i="1" dirty="0" err="1" smtClean="0"/>
              <a:t>xera</a:t>
            </a:r>
            <a:r>
              <a:rPr lang="es-ES" i="1" dirty="0" smtClean="0"/>
              <a:t> </a:t>
            </a:r>
            <a:r>
              <a:rPr lang="es-ES" i="1" dirty="0" err="1" smtClean="0"/>
              <a:t>unha</a:t>
            </a:r>
            <a:r>
              <a:rPr lang="es-ES" i="1" dirty="0" smtClean="0"/>
              <a:t> serie de </a:t>
            </a:r>
            <a:r>
              <a:rPr lang="es-ES" i="1" dirty="0" err="1" smtClean="0"/>
              <a:t>conexións</a:t>
            </a:r>
            <a:r>
              <a:rPr lang="es-ES" i="1" dirty="0" smtClean="0"/>
              <a:t> </a:t>
            </a:r>
            <a:r>
              <a:rPr lang="es-ES" i="1" dirty="0" err="1" smtClean="0"/>
              <a:t>nas</a:t>
            </a:r>
            <a:r>
              <a:rPr lang="es-ES" i="1" dirty="0" smtClean="0"/>
              <a:t> </a:t>
            </a:r>
            <a:r>
              <a:rPr lang="es-ES" i="1" dirty="0" err="1" smtClean="0"/>
              <a:t>nosas</a:t>
            </a:r>
            <a:r>
              <a:rPr lang="es-ES" i="1" dirty="0" smtClean="0"/>
              <a:t> mentes porque </a:t>
            </a:r>
            <a:r>
              <a:rPr lang="es-ES" i="1" dirty="0" err="1" smtClean="0"/>
              <a:t>vai</a:t>
            </a:r>
            <a:r>
              <a:rPr lang="es-ES" i="1" dirty="0" smtClean="0"/>
              <a:t> asociada a </a:t>
            </a:r>
            <a:r>
              <a:rPr lang="es-ES" i="1" dirty="0" err="1" smtClean="0"/>
              <a:t>unha</a:t>
            </a:r>
            <a:r>
              <a:rPr lang="es-ES" i="1" dirty="0" smtClean="0"/>
              <a:t> serie de valores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 comunicación no turismo cultural. A marca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214414" y="3643314"/>
            <a:ext cx="6572296" cy="2482849"/>
          </a:xfrm>
        </p:spPr>
        <p:txBody>
          <a:bodyPr>
            <a:normAutofit fontScale="70000" lnSpcReduction="20000"/>
          </a:bodyPr>
          <a:lstStyle/>
          <a:p>
            <a:endParaRPr lang="es-ES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r>
              <a:rPr lang="es-ES" sz="2000" dirty="0" smtClean="0"/>
              <a:t>Eulogio Bordas (2016):  </a:t>
            </a:r>
            <a:r>
              <a:rPr lang="es-ES" sz="2000" dirty="0" err="1" smtClean="0"/>
              <a:t>Destination</a:t>
            </a:r>
            <a:r>
              <a:rPr lang="es-ES" sz="2000" dirty="0" smtClean="0"/>
              <a:t> </a:t>
            </a:r>
            <a:r>
              <a:rPr lang="es-ES" sz="2000" dirty="0" err="1" smtClean="0"/>
              <a:t>Branding</a:t>
            </a:r>
            <a:r>
              <a:rPr lang="es-ES" sz="2000" dirty="0" smtClean="0"/>
              <a:t>: Key </a:t>
            </a:r>
            <a:r>
              <a:rPr lang="es-ES" sz="2000" dirty="0" err="1" smtClean="0"/>
              <a:t>trends</a:t>
            </a:r>
            <a:r>
              <a:rPr lang="es-ES" sz="2000" dirty="0" smtClean="0"/>
              <a:t>, </a:t>
            </a:r>
            <a:r>
              <a:rPr lang="es-ES" sz="2000" dirty="0" err="1" smtClean="0"/>
              <a:t>challenges</a:t>
            </a:r>
            <a:r>
              <a:rPr lang="es-ES" sz="2000" dirty="0" smtClean="0"/>
              <a:t> and </a:t>
            </a:r>
            <a:r>
              <a:rPr lang="es-ES" sz="2000" dirty="0" err="1" smtClean="0"/>
              <a:t>opportunities</a:t>
            </a:r>
            <a:endParaRPr lang="es-ES" sz="2000" dirty="0" smtClean="0"/>
          </a:p>
          <a:p>
            <a:endParaRPr lang="es-ES" dirty="0" smtClean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643050"/>
            <a:ext cx="642942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Unha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marca para o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noso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territorio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71538" y="1928802"/>
            <a:ext cx="7143800" cy="41434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sz="3500" dirty="0" err="1" smtClean="0"/>
              <a:t>Obxectivos</a:t>
            </a:r>
            <a:r>
              <a:rPr lang="es-ES" sz="3500" dirty="0" smtClean="0"/>
              <a:t> </a:t>
            </a:r>
            <a:r>
              <a:rPr lang="es-ES" sz="3500" dirty="0" err="1" smtClean="0"/>
              <a:t>dunha</a:t>
            </a:r>
            <a:r>
              <a:rPr lang="es-ES" sz="3500" dirty="0" smtClean="0"/>
              <a:t> marca territorio:</a:t>
            </a:r>
          </a:p>
          <a:p>
            <a:endParaRPr lang="es-ES" dirty="0" smtClean="0"/>
          </a:p>
          <a:p>
            <a:pPr>
              <a:buNone/>
            </a:pPr>
            <a:r>
              <a:rPr lang="es-ES" sz="2900" dirty="0" smtClean="0"/>
              <a:t> -</a:t>
            </a:r>
            <a:r>
              <a:rPr lang="es-ES" sz="2900" b="1" dirty="0" err="1" smtClean="0"/>
              <a:t>Posicionamento</a:t>
            </a:r>
            <a:endParaRPr lang="es-ES" sz="2900" b="1" dirty="0" smtClean="0"/>
          </a:p>
          <a:p>
            <a:pPr>
              <a:buNone/>
            </a:pPr>
            <a:endParaRPr lang="es-ES" sz="2900" dirty="0" smtClean="0"/>
          </a:p>
          <a:p>
            <a:pPr>
              <a:buNone/>
            </a:pPr>
            <a:r>
              <a:rPr lang="es-ES" sz="2900" dirty="0" smtClean="0"/>
              <a:t>-</a:t>
            </a:r>
            <a:r>
              <a:rPr lang="es-ES" sz="2900" dirty="0" err="1" smtClean="0"/>
              <a:t>Xerar</a:t>
            </a:r>
            <a:r>
              <a:rPr lang="es-ES" sz="2900" dirty="0" smtClean="0"/>
              <a:t> </a:t>
            </a:r>
            <a:r>
              <a:rPr lang="es-ES" sz="2900" dirty="0" err="1" smtClean="0"/>
              <a:t>sentimento</a:t>
            </a:r>
            <a:r>
              <a:rPr lang="es-ES" sz="2900" dirty="0" smtClean="0"/>
              <a:t> de </a:t>
            </a:r>
            <a:r>
              <a:rPr lang="es-ES" sz="2900" b="1" dirty="0" err="1" smtClean="0"/>
              <a:t>pertenza</a:t>
            </a:r>
            <a:r>
              <a:rPr lang="es-ES" sz="2900" dirty="0" smtClean="0"/>
              <a:t> e </a:t>
            </a:r>
            <a:r>
              <a:rPr lang="es-ES" sz="2900" dirty="0" err="1" smtClean="0"/>
              <a:t>adscrición</a:t>
            </a:r>
            <a:r>
              <a:rPr lang="es-ES" sz="2900" dirty="0" smtClean="0"/>
              <a:t> por parte das comunidades </a:t>
            </a:r>
            <a:r>
              <a:rPr lang="es-ES" sz="2900" dirty="0" err="1" smtClean="0"/>
              <a:t>locais</a:t>
            </a:r>
            <a:r>
              <a:rPr lang="es-ES" sz="2900" dirty="0" smtClean="0"/>
              <a:t>.</a:t>
            </a:r>
          </a:p>
          <a:p>
            <a:pPr>
              <a:buNone/>
            </a:pPr>
            <a:endParaRPr lang="es-ES" sz="2900" dirty="0" smtClean="0"/>
          </a:p>
          <a:p>
            <a:pPr>
              <a:buNone/>
            </a:pPr>
            <a:r>
              <a:rPr lang="es-ES" sz="2900" dirty="0" smtClean="0"/>
              <a:t>-Elemento </a:t>
            </a:r>
            <a:r>
              <a:rPr lang="es-ES" sz="2900" dirty="0" err="1" smtClean="0"/>
              <a:t>xerador</a:t>
            </a:r>
            <a:r>
              <a:rPr lang="es-ES" sz="2900" dirty="0" smtClean="0"/>
              <a:t> de </a:t>
            </a:r>
            <a:r>
              <a:rPr lang="es-ES" sz="2900" b="1" dirty="0" err="1" smtClean="0"/>
              <a:t>percepcións</a:t>
            </a:r>
            <a:r>
              <a:rPr lang="es-ES" sz="2900" b="1" dirty="0" smtClean="0"/>
              <a:t> positivas </a:t>
            </a:r>
            <a:r>
              <a:rPr lang="es-ES" sz="2900" dirty="0" smtClean="0"/>
              <a:t>sobre o territorio.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Como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construímos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a </a:t>
            </a:r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nosa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marca territorio?</a:t>
            </a:r>
            <a:endParaRPr lang="es-E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71538" y="2071678"/>
            <a:ext cx="7143800" cy="4000528"/>
          </a:xfrm>
        </p:spPr>
        <p:txBody>
          <a:bodyPr>
            <a:normAutofit/>
          </a:bodyPr>
          <a:lstStyle/>
          <a:p>
            <a:r>
              <a:rPr lang="es-ES" sz="1800" dirty="0" smtClean="0"/>
              <a:t>Concienciación. Marca como ben colectivo de toda a </a:t>
            </a:r>
            <a:r>
              <a:rPr lang="es-ES" sz="1800" dirty="0" err="1" smtClean="0"/>
              <a:t>comunidade</a:t>
            </a:r>
            <a:r>
              <a:rPr lang="es-ES" sz="1800" dirty="0" smtClean="0"/>
              <a:t>.</a:t>
            </a:r>
          </a:p>
          <a:p>
            <a:r>
              <a:rPr lang="es-ES" sz="1800" dirty="0" err="1" smtClean="0"/>
              <a:t>Análise</a:t>
            </a:r>
            <a:r>
              <a:rPr lang="es-ES" sz="1800" dirty="0" smtClean="0"/>
              <a:t> do territorio.</a:t>
            </a:r>
          </a:p>
          <a:p>
            <a:r>
              <a:rPr lang="es-ES" sz="1800" dirty="0" err="1" smtClean="0"/>
              <a:t>Análise</a:t>
            </a:r>
            <a:r>
              <a:rPr lang="es-ES" sz="1800" dirty="0" smtClean="0"/>
              <a:t> competitiva (benchmarking).</a:t>
            </a:r>
          </a:p>
          <a:p>
            <a:r>
              <a:rPr lang="es-ES" sz="1800" dirty="0" smtClean="0"/>
              <a:t>Mapa de públicos. </a:t>
            </a:r>
          </a:p>
          <a:p>
            <a:r>
              <a:rPr lang="es-ES" sz="1800" dirty="0" smtClean="0"/>
              <a:t>Proceso de creación da marca desde o consenso.</a:t>
            </a:r>
          </a:p>
          <a:p>
            <a:r>
              <a:rPr lang="es-ES" sz="1800" dirty="0" smtClean="0"/>
              <a:t>Buscar </a:t>
            </a:r>
            <a:r>
              <a:rPr lang="es-ES" sz="1800" dirty="0" err="1" smtClean="0"/>
              <a:t>uns</a:t>
            </a:r>
            <a:r>
              <a:rPr lang="es-ES" sz="1800" dirty="0" smtClean="0"/>
              <a:t> atributos, un valor de marca asociado, ter en </a:t>
            </a:r>
            <a:r>
              <a:rPr lang="es-ES" sz="1800" dirty="0" err="1" smtClean="0"/>
              <a:t>conta</a:t>
            </a:r>
            <a:r>
              <a:rPr lang="es-ES" sz="1800" dirty="0" smtClean="0"/>
              <a:t> os públicos… Construir </a:t>
            </a:r>
            <a:r>
              <a:rPr lang="es-ES" sz="1800" dirty="0" err="1" smtClean="0"/>
              <a:t>unha</a:t>
            </a:r>
            <a:r>
              <a:rPr lang="es-ES" sz="1800" dirty="0" smtClean="0"/>
              <a:t> </a:t>
            </a:r>
            <a:r>
              <a:rPr lang="es-ES" sz="1800" dirty="0" err="1" smtClean="0"/>
              <a:t>imaxe</a:t>
            </a:r>
            <a:r>
              <a:rPr lang="es-ES" sz="1800" dirty="0" smtClean="0"/>
              <a:t>, pero </a:t>
            </a:r>
            <a:r>
              <a:rPr lang="es-ES" sz="1800" dirty="0" err="1" smtClean="0"/>
              <a:t>tamén</a:t>
            </a:r>
            <a:r>
              <a:rPr lang="es-ES" sz="1800" dirty="0" smtClean="0"/>
              <a:t> definir </a:t>
            </a:r>
            <a:r>
              <a:rPr lang="es-ES" sz="1800" dirty="0" err="1" smtClean="0"/>
              <a:t>unhas</a:t>
            </a:r>
            <a:r>
              <a:rPr lang="es-ES" sz="1800" dirty="0" smtClean="0"/>
              <a:t> </a:t>
            </a:r>
            <a:r>
              <a:rPr lang="es-ES" sz="1800" dirty="0" err="1" smtClean="0"/>
              <a:t>estratexias</a:t>
            </a:r>
            <a:r>
              <a:rPr lang="es-ES" sz="1800" dirty="0" smtClean="0"/>
              <a:t> de futuro, con </a:t>
            </a:r>
            <a:r>
              <a:rPr lang="es-ES" sz="1800" dirty="0" err="1" smtClean="0"/>
              <a:t>obxectivos</a:t>
            </a:r>
            <a:r>
              <a:rPr lang="es-ES" sz="1800" dirty="0" smtClean="0"/>
              <a:t> (medibles) e </a:t>
            </a:r>
            <a:r>
              <a:rPr lang="es-ES" sz="1800" dirty="0" err="1" smtClean="0"/>
              <a:t>actuacións</a:t>
            </a:r>
            <a:r>
              <a:rPr lang="es-ES" sz="1800" dirty="0" smtClean="0"/>
              <a:t>… </a:t>
            </a:r>
          </a:p>
          <a:p>
            <a:r>
              <a:rPr lang="es-ES" sz="1800" dirty="0" err="1" smtClean="0"/>
              <a:t>Avaliación</a:t>
            </a:r>
            <a:r>
              <a:rPr lang="es-ES" sz="1800" dirty="0" smtClean="0"/>
              <a:t> para a </a:t>
            </a:r>
            <a:r>
              <a:rPr lang="es-ES" sz="1800" dirty="0" err="1" smtClean="0"/>
              <a:t>mellora</a:t>
            </a:r>
            <a:r>
              <a:rPr lang="es-ES" sz="1800" dirty="0" smtClean="0"/>
              <a:t> do </a:t>
            </a:r>
            <a:r>
              <a:rPr lang="es-ES" sz="1800" dirty="0" err="1" smtClean="0"/>
              <a:t>proxecto</a:t>
            </a:r>
            <a:r>
              <a:rPr lang="es-ES" sz="1800" dirty="0" smtClean="0"/>
              <a:t>. </a:t>
            </a:r>
          </a:p>
          <a:p>
            <a:endParaRPr lang="es-ES" sz="1800" dirty="0" smtClean="0"/>
          </a:p>
          <a:p>
            <a:pPr algn="ctr">
              <a:buNone/>
            </a:pPr>
            <a:r>
              <a:rPr lang="es-ES" sz="1800" dirty="0" smtClean="0"/>
              <a:t>	</a:t>
            </a:r>
            <a:r>
              <a:rPr lang="es-ES" sz="1800" b="1" i="1" dirty="0" smtClean="0"/>
              <a:t>A marca está viva</a:t>
            </a:r>
            <a:r>
              <a:rPr lang="es-ES" sz="1800" i="1" dirty="0" smtClean="0"/>
              <a:t> e evoluciona igual que o </a:t>
            </a:r>
            <a:r>
              <a:rPr lang="es-ES" sz="1800" i="1" dirty="0" err="1" smtClean="0"/>
              <a:t>fai</a:t>
            </a:r>
            <a:r>
              <a:rPr lang="es-ES" sz="1800" i="1" dirty="0" smtClean="0"/>
              <a:t> o territorio e a </a:t>
            </a:r>
            <a:r>
              <a:rPr lang="es-ES" sz="1800" i="1" dirty="0" err="1" smtClean="0"/>
              <a:t>súa</a:t>
            </a:r>
            <a:r>
              <a:rPr lang="es-ES" sz="1800" i="1" dirty="0" smtClean="0"/>
              <a:t> </a:t>
            </a:r>
            <a:r>
              <a:rPr lang="es-ES" sz="1800" i="1" dirty="0" err="1" smtClean="0"/>
              <a:t>sociedade</a:t>
            </a:r>
            <a:r>
              <a:rPr lang="es-ES" sz="1800" i="1" dirty="0" smtClean="0"/>
              <a:t>. </a:t>
            </a:r>
          </a:p>
          <a:p>
            <a:pPr>
              <a:buNone/>
            </a:pPr>
            <a:endParaRPr lang="es-ES" sz="17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i="1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culturdipcor</a:t>
            </a:r>
            <a:r>
              <a:rPr lang="es-ES" sz="1600" dirty="0" smtClean="0">
                <a:latin typeface="Courier New" pitchFamily="49" charset="0"/>
                <a:cs typeface="Courier New" pitchFamily="49" charset="0"/>
              </a:rPr>
              <a:t>   @</a:t>
            </a:r>
            <a:r>
              <a:rPr lang="es-ES" sz="1600" dirty="0" err="1" smtClean="0">
                <a:latin typeface="Courier New" pitchFamily="49" charset="0"/>
                <a:cs typeface="Courier New" pitchFamily="49" charset="0"/>
              </a:rPr>
              <a:t>PatriTurismo</a:t>
            </a:r>
            <a:endParaRPr lang="es-E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1797</Words>
  <Application>Microsoft Office PowerPoint</Application>
  <PresentationFormat>Presentación en pantalla (4:3)</PresentationFormat>
  <Paragraphs>347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CURSO MARKETING CULTURAL E DO PATRIMONIO LOCAL</vt:lpstr>
      <vt:lpstr>Cultura e turismo</vt:lpstr>
      <vt:lpstr>Cara a unha definición de turismo cultural</vt:lpstr>
      <vt:lpstr>O turista cultural</vt:lpstr>
      <vt:lpstr>Recursos e produtos</vt:lpstr>
      <vt:lpstr>A comunicación no turismo cultural</vt:lpstr>
      <vt:lpstr>A comunicación no turismo cultural. A marca</vt:lpstr>
      <vt:lpstr>Unha marca para o noso territorio</vt:lpstr>
      <vt:lpstr>Como construímos a nosa marca territorio?</vt:lpstr>
      <vt:lpstr>Como comunicamos a nosa marca territorio?</vt:lpstr>
      <vt:lpstr>Oslo</vt:lpstr>
      <vt:lpstr>IAPH</vt:lpstr>
      <vt:lpstr>Algunhas campañas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AEPC</vt:lpstr>
      <vt:lpstr>AEPC</vt:lpstr>
      <vt:lpstr>A COMUNICACIÓN NO AEPC</vt:lpstr>
      <vt:lpstr>Campaña de comunicación do AEPC</vt:lpstr>
      <vt:lpstr>MuseumWeek</vt:lpstr>
      <vt:lpstr>Aproveitar colaboracións</vt:lpstr>
      <vt:lpstr>Comunicación e  financiamento: Novas formas de mecenado</vt:lpstr>
      <vt:lpstr>Recomendacións para a comunicación</vt:lpstr>
      <vt:lpstr>Recomendacións para a comunicación</vt:lpstr>
      <vt:lpstr>Educación para a democracia cultural </vt:lpstr>
      <vt:lpstr>Educación para a democracia cultural </vt:lpstr>
      <vt:lpstr>Educación para a democracia cultural </vt:lpstr>
      <vt:lpstr>Bibliografía</vt:lpstr>
      <vt:lpstr>Bibliografía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Patrimonio e cultura:</dc:title>
  <dc:creator>Patri</dc:creator>
  <cp:lastModifiedBy>Usuario</cp:lastModifiedBy>
  <cp:revision>167</cp:revision>
  <dcterms:created xsi:type="dcterms:W3CDTF">2018-11-06T15:49:31Z</dcterms:created>
  <dcterms:modified xsi:type="dcterms:W3CDTF">2018-11-25T21:10:36Z</dcterms:modified>
</cp:coreProperties>
</file>